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5" r:id="rId12"/>
    <p:sldId id="267" r:id="rId13"/>
    <p:sldId id="277" r:id="rId14"/>
    <p:sldId id="276" r:id="rId15"/>
    <p:sldId id="268" r:id="rId16"/>
    <p:sldId id="269" r:id="rId17"/>
    <p:sldId id="270" r:id="rId18"/>
    <p:sldId id="272" r:id="rId19"/>
    <p:sldId id="271" r:id="rId20"/>
    <p:sldId id="273" r:id="rId21"/>
    <p:sldId id="274"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104" d="100"/>
          <a:sy n="104" d="100"/>
        </p:scale>
        <p:origin x="7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7C1637-FBC5-4F86-C488-6F3BEBAD505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6DF712C-90FD-5F03-2EE7-F9D423FD40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0ABE402-913F-E0C1-3B4B-D031CF1832C8}"/>
              </a:ext>
            </a:extLst>
          </p:cNvPr>
          <p:cNvSpPr>
            <a:spLocks noGrp="1"/>
          </p:cNvSpPr>
          <p:nvPr>
            <p:ph type="dt" sz="half" idx="10"/>
          </p:nvPr>
        </p:nvSpPr>
        <p:spPr/>
        <p:txBody>
          <a:bodyPr/>
          <a:lstStyle/>
          <a:p>
            <a:fld id="{B07CC821-CEA6-470D-AAF1-F96D4689359E}" type="datetimeFigureOut">
              <a:rPr lang="fr-FR" smtClean="0"/>
              <a:t>08/07/2025</a:t>
            </a:fld>
            <a:endParaRPr lang="fr-FR"/>
          </a:p>
        </p:txBody>
      </p:sp>
      <p:sp>
        <p:nvSpPr>
          <p:cNvPr id="5" name="Espace réservé du pied de page 4">
            <a:extLst>
              <a:ext uri="{FF2B5EF4-FFF2-40B4-BE49-F238E27FC236}">
                <a16:creationId xmlns:a16="http://schemas.microsoft.com/office/drawing/2014/main" id="{F84AF951-AAF9-ABE3-D4D6-EEF023EB570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D54E506-72E7-401A-E42E-EBD55FB3B05E}"/>
              </a:ext>
            </a:extLst>
          </p:cNvPr>
          <p:cNvSpPr>
            <a:spLocks noGrp="1"/>
          </p:cNvSpPr>
          <p:nvPr>
            <p:ph type="sldNum" sz="quarter" idx="12"/>
          </p:nvPr>
        </p:nvSpPr>
        <p:spPr/>
        <p:txBody>
          <a:bodyPr/>
          <a:lstStyle/>
          <a:p>
            <a:fld id="{5638835B-5949-41B5-AD3A-FA7CAD7CF711}" type="slidenum">
              <a:rPr lang="fr-FR" smtClean="0"/>
              <a:t>‹N°›</a:t>
            </a:fld>
            <a:endParaRPr lang="fr-FR"/>
          </a:p>
        </p:txBody>
      </p:sp>
    </p:spTree>
    <p:extLst>
      <p:ext uri="{BB962C8B-B14F-4D97-AF65-F5344CB8AC3E}">
        <p14:creationId xmlns:p14="http://schemas.microsoft.com/office/powerpoint/2010/main" val="3595698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70667-C7F0-50BD-9565-2B5F7D556F2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C729E33-E087-43E3-891E-CDEC444401C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DA112CE-2079-F57C-9991-A23ADE364B88}"/>
              </a:ext>
            </a:extLst>
          </p:cNvPr>
          <p:cNvSpPr>
            <a:spLocks noGrp="1"/>
          </p:cNvSpPr>
          <p:nvPr>
            <p:ph type="dt" sz="half" idx="10"/>
          </p:nvPr>
        </p:nvSpPr>
        <p:spPr/>
        <p:txBody>
          <a:bodyPr/>
          <a:lstStyle/>
          <a:p>
            <a:fld id="{B07CC821-CEA6-470D-AAF1-F96D4689359E}" type="datetimeFigureOut">
              <a:rPr lang="fr-FR" smtClean="0"/>
              <a:t>08/07/2025</a:t>
            </a:fld>
            <a:endParaRPr lang="fr-FR"/>
          </a:p>
        </p:txBody>
      </p:sp>
      <p:sp>
        <p:nvSpPr>
          <p:cNvPr id="5" name="Espace réservé du pied de page 4">
            <a:extLst>
              <a:ext uri="{FF2B5EF4-FFF2-40B4-BE49-F238E27FC236}">
                <a16:creationId xmlns:a16="http://schemas.microsoft.com/office/drawing/2014/main" id="{CB20320B-16D9-27FC-4416-7EE2D3C1DA3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3B7CB21-B5CD-FF2C-4697-16BF2B546A1F}"/>
              </a:ext>
            </a:extLst>
          </p:cNvPr>
          <p:cNvSpPr>
            <a:spLocks noGrp="1"/>
          </p:cNvSpPr>
          <p:nvPr>
            <p:ph type="sldNum" sz="quarter" idx="12"/>
          </p:nvPr>
        </p:nvSpPr>
        <p:spPr/>
        <p:txBody>
          <a:bodyPr/>
          <a:lstStyle/>
          <a:p>
            <a:fld id="{5638835B-5949-41B5-AD3A-FA7CAD7CF711}" type="slidenum">
              <a:rPr lang="fr-FR" smtClean="0"/>
              <a:t>‹N°›</a:t>
            </a:fld>
            <a:endParaRPr lang="fr-FR"/>
          </a:p>
        </p:txBody>
      </p:sp>
    </p:spTree>
    <p:extLst>
      <p:ext uri="{BB962C8B-B14F-4D97-AF65-F5344CB8AC3E}">
        <p14:creationId xmlns:p14="http://schemas.microsoft.com/office/powerpoint/2010/main" val="3437063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5FF0163-45E1-C31E-E7B5-A7F733ACC02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D479FF4-61A6-3E3F-69FC-9678E435B61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3DCE921-334B-403C-1DBD-CD2340FD3E6C}"/>
              </a:ext>
            </a:extLst>
          </p:cNvPr>
          <p:cNvSpPr>
            <a:spLocks noGrp="1"/>
          </p:cNvSpPr>
          <p:nvPr>
            <p:ph type="dt" sz="half" idx="10"/>
          </p:nvPr>
        </p:nvSpPr>
        <p:spPr/>
        <p:txBody>
          <a:bodyPr/>
          <a:lstStyle/>
          <a:p>
            <a:fld id="{B07CC821-CEA6-470D-AAF1-F96D4689359E}" type="datetimeFigureOut">
              <a:rPr lang="fr-FR" smtClean="0"/>
              <a:t>08/07/2025</a:t>
            </a:fld>
            <a:endParaRPr lang="fr-FR"/>
          </a:p>
        </p:txBody>
      </p:sp>
      <p:sp>
        <p:nvSpPr>
          <p:cNvPr id="5" name="Espace réservé du pied de page 4">
            <a:extLst>
              <a:ext uri="{FF2B5EF4-FFF2-40B4-BE49-F238E27FC236}">
                <a16:creationId xmlns:a16="http://schemas.microsoft.com/office/drawing/2014/main" id="{79EA1110-50A6-2C75-E6D4-2ECACC913BB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2683F16-D6F4-64F2-EA10-92F0D784E323}"/>
              </a:ext>
            </a:extLst>
          </p:cNvPr>
          <p:cNvSpPr>
            <a:spLocks noGrp="1"/>
          </p:cNvSpPr>
          <p:nvPr>
            <p:ph type="sldNum" sz="quarter" idx="12"/>
          </p:nvPr>
        </p:nvSpPr>
        <p:spPr/>
        <p:txBody>
          <a:bodyPr/>
          <a:lstStyle/>
          <a:p>
            <a:fld id="{5638835B-5949-41B5-AD3A-FA7CAD7CF711}" type="slidenum">
              <a:rPr lang="fr-FR" smtClean="0"/>
              <a:t>‹N°›</a:t>
            </a:fld>
            <a:endParaRPr lang="fr-FR"/>
          </a:p>
        </p:txBody>
      </p:sp>
    </p:spTree>
    <p:extLst>
      <p:ext uri="{BB962C8B-B14F-4D97-AF65-F5344CB8AC3E}">
        <p14:creationId xmlns:p14="http://schemas.microsoft.com/office/powerpoint/2010/main" val="328101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282ABF-671B-929C-9EDD-22DA5C41D80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A74B916-7E2A-15A1-ED95-3000849E719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3977D95-32E3-18BC-9874-58099BDDA021}"/>
              </a:ext>
            </a:extLst>
          </p:cNvPr>
          <p:cNvSpPr>
            <a:spLocks noGrp="1"/>
          </p:cNvSpPr>
          <p:nvPr>
            <p:ph type="dt" sz="half" idx="10"/>
          </p:nvPr>
        </p:nvSpPr>
        <p:spPr/>
        <p:txBody>
          <a:bodyPr/>
          <a:lstStyle/>
          <a:p>
            <a:fld id="{B07CC821-CEA6-470D-AAF1-F96D4689359E}" type="datetimeFigureOut">
              <a:rPr lang="fr-FR" smtClean="0"/>
              <a:t>08/07/2025</a:t>
            </a:fld>
            <a:endParaRPr lang="fr-FR"/>
          </a:p>
        </p:txBody>
      </p:sp>
      <p:sp>
        <p:nvSpPr>
          <p:cNvPr id="5" name="Espace réservé du pied de page 4">
            <a:extLst>
              <a:ext uri="{FF2B5EF4-FFF2-40B4-BE49-F238E27FC236}">
                <a16:creationId xmlns:a16="http://schemas.microsoft.com/office/drawing/2014/main" id="{C036571A-F29F-9619-7B4B-D524556F27A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57D03CA-20AB-5C46-7272-C7B9051DFCCC}"/>
              </a:ext>
            </a:extLst>
          </p:cNvPr>
          <p:cNvSpPr>
            <a:spLocks noGrp="1"/>
          </p:cNvSpPr>
          <p:nvPr>
            <p:ph type="sldNum" sz="quarter" idx="12"/>
          </p:nvPr>
        </p:nvSpPr>
        <p:spPr/>
        <p:txBody>
          <a:bodyPr/>
          <a:lstStyle/>
          <a:p>
            <a:fld id="{5638835B-5949-41B5-AD3A-FA7CAD7CF711}" type="slidenum">
              <a:rPr lang="fr-FR" smtClean="0"/>
              <a:t>‹N°›</a:t>
            </a:fld>
            <a:endParaRPr lang="fr-FR"/>
          </a:p>
        </p:txBody>
      </p:sp>
    </p:spTree>
    <p:extLst>
      <p:ext uri="{BB962C8B-B14F-4D97-AF65-F5344CB8AC3E}">
        <p14:creationId xmlns:p14="http://schemas.microsoft.com/office/powerpoint/2010/main" val="2514256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39DDCB-C0E1-94E7-CFA7-A4549AC81E5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C8E9C7C-E0D8-BED0-ADAF-10ECC15D50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21BBF2A-A8A8-7B10-9F3C-EBF27E3A4B6C}"/>
              </a:ext>
            </a:extLst>
          </p:cNvPr>
          <p:cNvSpPr>
            <a:spLocks noGrp="1"/>
          </p:cNvSpPr>
          <p:nvPr>
            <p:ph type="dt" sz="half" idx="10"/>
          </p:nvPr>
        </p:nvSpPr>
        <p:spPr/>
        <p:txBody>
          <a:bodyPr/>
          <a:lstStyle/>
          <a:p>
            <a:fld id="{B07CC821-CEA6-470D-AAF1-F96D4689359E}" type="datetimeFigureOut">
              <a:rPr lang="fr-FR" smtClean="0"/>
              <a:t>08/07/2025</a:t>
            </a:fld>
            <a:endParaRPr lang="fr-FR"/>
          </a:p>
        </p:txBody>
      </p:sp>
      <p:sp>
        <p:nvSpPr>
          <p:cNvPr id="5" name="Espace réservé du pied de page 4">
            <a:extLst>
              <a:ext uri="{FF2B5EF4-FFF2-40B4-BE49-F238E27FC236}">
                <a16:creationId xmlns:a16="http://schemas.microsoft.com/office/drawing/2014/main" id="{CC75C7CB-2F93-6033-21E2-CD9944EAEAB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1172C88-4591-DB30-E15C-2FCDB528FCFD}"/>
              </a:ext>
            </a:extLst>
          </p:cNvPr>
          <p:cNvSpPr>
            <a:spLocks noGrp="1"/>
          </p:cNvSpPr>
          <p:nvPr>
            <p:ph type="sldNum" sz="quarter" idx="12"/>
          </p:nvPr>
        </p:nvSpPr>
        <p:spPr/>
        <p:txBody>
          <a:bodyPr/>
          <a:lstStyle/>
          <a:p>
            <a:fld id="{5638835B-5949-41B5-AD3A-FA7CAD7CF711}" type="slidenum">
              <a:rPr lang="fr-FR" smtClean="0"/>
              <a:t>‹N°›</a:t>
            </a:fld>
            <a:endParaRPr lang="fr-FR"/>
          </a:p>
        </p:txBody>
      </p:sp>
    </p:spTree>
    <p:extLst>
      <p:ext uri="{BB962C8B-B14F-4D97-AF65-F5344CB8AC3E}">
        <p14:creationId xmlns:p14="http://schemas.microsoft.com/office/powerpoint/2010/main" val="1963790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213D27-74C5-3399-2B3F-EF16AB198F1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AE3DE14-3BE7-71D8-E780-544ADA2CFED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9104403-BE2B-7560-9433-C7E49B5664C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91D15CC-C623-6803-242B-3C4C9FB2FC21}"/>
              </a:ext>
            </a:extLst>
          </p:cNvPr>
          <p:cNvSpPr>
            <a:spLocks noGrp="1"/>
          </p:cNvSpPr>
          <p:nvPr>
            <p:ph type="dt" sz="half" idx="10"/>
          </p:nvPr>
        </p:nvSpPr>
        <p:spPr/>
        <p:txBody>
          <a:bodyPr/>
          <a:lstStyle/>
          <a:p>
            <a:fld id="{B07CC821-CEA6-470D-AAF1-F96D4689359E}" type="datetimeFigureOut">
              <a:rPr lang="fr-FR" smtClean="0"/>
              <a:t>08/07/2025</a:t>
            </a:fld>
            <a:endParaRPr lang="fr-FR"/>
          </a:p>
        </p:txBody>
      </p:sp>
      <p:sp>
        <p:nvSpPr>
          <p:cNvPr id="6" name="Espace réservé du pied de page 5">
            <a:extLst>
              <a:ext uri="{FF2B5EF4-FFF2-40B4-BE49-F238E27FC236}">
                <a16:creationId xmlns:a16="http://schemas.microsoft.com/office/drawing/2014/main" id="{C10EC2FB-FAF0-2271-08C2-564B958BFEF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AD42712-B574-7D6E-F26B-1C9F0479DDD6}"/>
              </a:ext>
            </a:extLst>
          </p:cNvPr>
          <p:cNvSpPr>
            <a:spLocks noGrp="1"/>
          </p:cNvSpPr>
          <p:nvPr>
            <p:ph type="sldNum" sz="quarter" idx="12"/>
          </p:nvPr>
        </p:nvSpPr>
        <p:spPr/>
        <p:txBody>
          <a:bodyPr/>
          <a:lstStyle/>
          <a:p>
            <a:fld id="{5638835B-5949-41B5-AD3A-FA7CAD7CF711}" type="slidenum">
              <a:rPr lang="fr-FR" smtClean="0"/>
              <a:t>‹N°›</a:t>
            </a:fld>
            <a:endParaRPr lang="fr-FR"/>
          </a:p>
        </p:txBody>
      </p:sp>
    </p:spTree>
    <p:extLst>
      <p:ext uri="{BB962C8B-B14F-4D97-AF65-F5344CB8AC3E}">
        <p14:creationId xmlns:p14="http://schemas.microsoft.com/office/powerpoint/2010/main" val="4269027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CC771D-F8DD-81FD-AFA3-152D4FC7E98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C4638EB-E175-C1A5-0A6B-0DD2D4EB4E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DE96281-6238-D905-048B-6191B212321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9165BD6-8B70-4C38-7CCF-046B6B31A1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AAD6187-95A8-5002-1665-9CEEEEC99A1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FDC85DE-1B1E-F798-035A-04AB9C1AE8AC}"/>
              </a:ext>
            </a:extLst>
          </p:cNvPr>
          <p:cNvSpPr>
            <a:spLocks noGrp="1"/>
          </p:cNvSpPr>
          <p:nvPr>
            <p:ph type="dt" sz="half" idx="10"/>
          </p:nvPr>
        </p:nvSpPr>
        <p:spPr/>
        <p:txBody>
          <a:bodyPr/>
          <a:lstStyle/>
          <a:p>
            <a:fld id="{B07CC821-CEA6-470D-AAF1-F96D4689359E}" type="datetimeFigureOut">
              <a:rPr lang="fr-FR" smtClean="0"/>
              <a:t>08/07/2025</a:t>
            </a:fld>
            <a:endParaRPr lang="fr-FR"/>
          </a:p>
        </p:txBody>
      </p:sp>
      <p:sp>
        <p:nvSpPr>
          <p:cNvPr id="8" name="Espace réservé du pied de page 7">
            <a:extLst>
              <a:ext uri="{FF2B5EF4-FFF2-40B4-BE49-F238E27FC236}">
                <a16:creationId xmlns:a16="http://schemas.microsoft.com/office/drawing/2014/main" id="{01929490-D65A-C808-1555-3F750689945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927CF13-15A2-A1B6-6353-EB0D06AFDF68}"/>
              </a:ext>
            </a:extLst>
          </p:cNvPr>
          <p:cNvSpPr>
            <a:spLocks noGrp="1"/>
          </p:cNvSpPr>
          <p:nvPr>
            <p:ph type="sldNum" sz="quarter" idx="12"/>
          </p:nvPr>
        </p:nvSpPr>
        <p:spPr/>
        <p:txBody>
          <a:bodyPr/>
          <a:lstStyle/>
          <a:p>
            <a:fld id="{5638835B-5949-41B5-AD3A-FA7CAD7CF711}" type="slidenum">
              <a:rPr lang="fr-FR" smtClean="0"/>
              <a:t>‹N°›</a:t>
            </a:fld>
            <a:endParaRPr lang="fr-FR"/>
          </a:p>
        </p:txBody>
      </p:sp>
    </p:spTree>
    <p:extLst>
      <p:ext uri="{BB962C8B-B14F-4D97-AF65-F5344CB8AC3E}">
        <p14:creationId xmlns:p14="http://schemas.microsoft.com/office/powerpoint/2010/main" val="2308662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FD7D1C-A5C1-A205-C164-3E5B9E2CF8B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AC0067C-BCA5-5638-332B-67E07495B86C}"/>
              </a:ext>
            </a:extLst>
          </p:cNvPr>
          <p:cNvSpPr>
            <a:spLocks noGrp="1"/>
          </p:cNvSpPr>
          <p:nvPr>
            <p:ph type="dt" sz="half" idx="10"/>
          </p:nvPr>
        </p:nvSpPr>
        <p:spPr/>
        <p:txBody>
          <a:bodyPr/>
          <a:lstStyle/>
          <a:p>
            <a:fld id="{B07CC821-CEA6-470D-AAF1-F96D4689359E}" type="datetimeFigureOut">
              <a:rPr lang="fr-FR" smtClean="0"/>
              <a:t>08/07/2025</a:t>
            </a:fld>
            <a:endParaRPr lang="fr-FR"/>
          </a:p>
        </p:txBody>
      </p:sp>
      <p:sp>
        <p:nvSpPr>
          <p:cNvPr id="4" name="Espace réservé du pied de page 3">
            <a:extLst>
              <a:ext uri="{FF2B5EF4-FFF2-40B4-BE49-F238E27FC236}">
                <a16:creationId xmlns:a16="http://schemas.microsoft.com/office/drawing/2014/main" id="{B47FD64D-2C22-0E42-2752-9EAF121E6D9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BCBBC83-E866-D173-2F00-ED9250B53AD2}"/>
              </a:ext>
            </a:extLst>
          </p:cNvPr>
          <p:cNvSpPr>
            <a:spLocks noGrp="1"/>
          </p:cNvSpPr>
          <p:nvPr>
            <p:ph type="sldNum" sz="quarter" idx="12"/>
          </p:nvPr>
        </p:nvSpPr>
        <p:spPr/>
        <p:txBody>
          <a:bodyPr/>
          <a:lstStyle/>
          <a:p>
            <a:fld id="{5638835B-5949-41B5-AD3A-FA7CAD7CF711}" type="slidenum">
              <a:rPr lang="fr-FR" smtClean="0"/>
              <a:t>‹N°›</a:t>
            </a:fld>
            <a:endParaRPr lang="fr-FR"/>
          </a:p>
        </p:txBody>
      </p:sp>
    </p:spTree>
    <p:extLst>
      <p:ext uri="{BB962C8B-B14F-4D97-AF65-F5344CB8AC3E}">
        <p14:creationId xmlns:p14="http://schemas.microsoft.com/office/powerpoint/2010/main" val="1963816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21F46D6-90EB-A9F3-63A9-91C130547D86}"/>
              </a:ext>
            </a:extLst>
          </p:cNvPr>
          <p:cNvSpPr>
            <a:spLocks noGrp="1"/>
          </p:cNvSpPr>
          <p:nvPr>
            <p:ph type="dt" sz="half" idx="10"/>
          </p:nvPr>
        </p:nvSpPr>
        <p:spPr/>
        <p:txBody>
          <a:bodyPr/>
          <a:lstStyle/>
          <a:p>
            <a:fld id="{B07CC821-CEA6-470D-AAF1-F96D4689359E}" type="datetimeFigureOut">
              <a:rPr lang="fr-FR" smtClean="0"/>
              <a:t>08/07/2025</a:t>
            </a:fld>
            <a:endParaRPr lang="fr-FR"/>
          </a:p>
        </p:txBody>
      </p:sp>
      <p:sp>
        <p:nvSpPr>
          <p:cNvPr id="3" name="Espace réservé du pied de page 2">
            <a:extLst>
              <a:ext uri="{FF2B5EF4-FFF2-40B4-BE49-F238E27FC236}">
                <a16:creationId xmlns:a16="http://schemas.microsoft.com/office/drawing/2014/main" id="{EF950329-BD48-9CDB-7A4A-A34C8D47C6F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9F4A9EF-F739-71D9-501E-B4D11E947176}"/>
              </a:ext>
            </a:extLst>
          </p:cNvPr>
          <p:cNvSpPr>
            <a:spLocks noGrp="1"/>
          </p:cNvSpPr>
          <p:nvPr>
            <p:ph type="sldNum" sz="quarter" idx="12"/>
          </p:nvPr>
        </p:nvSpPr>
        <p:spPr/>
        <p:txBody>
          <a:bodyPr/>
          <a:lstStyle/>
          <a:p>
            <a:fld id="{5638835B-5949-41B5-AD3A-FA7CAD7CF711}" type="slidenum">
              <a:rPr lang="fr-FR" smtClean="0"/>
              <a:t>‹N°›</a:t>
            </a:fld>
            <a:endParaRPr lang="fr-FR"/>
          </a:p>
        </p:txBody>
      </p:sp>
    </p:spTree>
    <p:extLst>
      <p:ext uri="{BB962C8B-B14F-4D97-AF65-F5344CB8AC3E}">
        <p14:creationId xmlns:p14="http://schemas.microsoft.com/office/powerpoint/2010/main" val="2794383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811157-4165-AA52-C092-8F109575279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212A4CA-1550-BB96-A5DC-84B1F0C56B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7B2D9AD-EB55-1B18-3B5D-138F0E1A58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F561D01-918A-5AE8-97A7-D986A205AAFF}"/>
              </a:ext>
            </a:extLst>
          </p:cNvPr>
          <p:cNvSpPr>
            <a:spLocks noGrp="1"/>
          </p:cNvSpPr>
          <p:nvPr>
            <p:ph type="dt" sz="half" idx="10"/>
          </p:nvPr>
        </p:nvSpPr>
        <p:spPr/>
        <p:txBody>
          <a:bodyPr/>
          <a:lstStyle/>
          <a:p>
            <a:fld id="{B07CC821-CEA6-470D-AAF1-F96D4689359E}" type="datetimeFigureOut">
              <a:rPr lang="fr-FR" smtClean="0"/>
              <a:t>08/07/2025</a:t>
            </a:fld>
            <a:endParaRPr lang="fr-FR"/>
          </a:p>
        </p:txBody>
      </p:sp>
      <p:sp>
        <p:nvSpPr>
          <p:cNvPr id="6" name="Espace réservé du pied de page 5">
            <a:extLst>
              <a:ext uri="{FF2B5EF4-FFF2-40B4-BE49-F238E27FC236}">
                <a16:creationId xmlns:a16="http://schemas.microsoft.com/office/drawing/2014/main" id="{D73C531C-1BDE-0866-3821-F8334EFFF76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253D267-9CAF-75EB-2544-EAA1615DDEB0}"/>
              </a:ext>
            </a:extLst>
          </p:cNvPr>
          <p:cNvSpPr>
            <a:spLocks noGrp="1"/>
          </p:cNvSpPr>
          <p:nvPr>
            <p:ph type="sldNum" sz="quarter" idx="12"/>
          </p:nvPr>
        </p:nvSpPr>
        <p:spPr/>
        <p:txBody>
          <a:bodyPr/>
          <a:lstStyle/>
          <a:p>
            <a:fld id="{5638835B-5949-41B5-AD3A-FA7CAD7CF711}" type="slidenum">
              <a:rPr lang="fr-FR" smtClean="0"/>
              <a:t>‹N°›</a:t>
            </a:fld>
            <a:endParaRPr lang="fr-FR"/>
          </a:p>
        </p:txBody>
      </p:sp>
    </p:spTree>
    <p:extLst>
      <p:ext uri="{BB962C8B-B14F-4D97-AF65-F5344CB8AC3E}">
        <p14:creationId xmlns:p14="http://schemas.microsoft.com/office/powerpoint/2010/main" val="2736764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8B8821-0A7A-2BB9-6ED0-160685851C9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AE11305-C51D-81AF-8F6D-8D77436E2A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10FBF3B-5B8D-2337-DBE8-D174359927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1C95EDF-9360-21C1-4F0E-6D37AFB64F9F}"/>
              </a:ext>
            </a:extLst>
          </p:cNvPr>
          <p:cNvSpPr>
            <a:spLocks noGrp="1"/>
          </p:cNvSpPr>
          <p:nvPr>
            <p:ph type="dt" sz="half" idx="10"/>
          </p:nvPr>
        </p:nvSpPr>
        <p:spPr/>
        <p:txBody>
          <a:bodyPr/>
          <a:lstStyle/>
          <a:p>
            <a:fld id="{B07CC821-CEA6-470D-AAF1-F96D4689359E}" type="datetimeFigureOut">
              <a:rPr lang="fr-FR" smtClean="0"/>
              <a:t>08/07/2025</a:t>
            </a:fld>
            <a:endParaRPr lang="fr-FR"/>
          </a:p>
        </p:txBody>
      </p:sp>
      <p:sp>
        <p:nvSpPr>
          <p:cNvPr id="6" name="Espace réservé du pied de page 5">
            <a:extLst>
              <a:ext uri="{FF2B5EF4-FFF2-40B4-BE49-F238E27FC236}">
                <a16:creationId xmlns:a16="http://schemas.microsoft.com/office/drawing/2014/main" id="{8DB2D9C2-6BEF-EEE2-BA25-02CF7EC570C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F9DD74E-E700-AAE5-21CE-8ACEEB91D93E}"/>
              </a:ext>
            </a:extLst>
          </p:cNvPr>
          <p:cNvSpPr>
            <a:spLocks noGrp="1"/>
          </p:cNvSpPr>
          <p:nvPr>
            <p:ph type="sldNum" sz="quarter" idx="12"/>
          </p:nvPr>
        </p:nvSpPr>
        <p:spPr/>
        <p:txBody>
          <a:bodyPr/>
          <a:lstStyle/>
          <a:p>
            <a:fld id="{5638835B-5949-41B5-AD3A-FA7CAD7CF711}" type="slidenum">
              <a:rPr lang="fr-FR" smtClean="0"/>
              <a:t>‹N°›</a:t>
            </a:fld>
            <a:endParaRPr lang="fr-FR"/>
          </a:p>
        </p:txBody>
      </p:sp>
    </p:spTree>
    <p:extLst>
      <p:ext uri="{BB962C8B-B14F-4D97-AF65-F5344CB8AC3E}">
        <p14:creationId xmlns:p14="http://schemas.microsoft.com/office/powerpoint/2010/main" val="1586107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F04C908-2C48-A059-DA3C-C39CE02CA7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D289679-F950-80C8-B2AB-0703E05373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E64B277-B791-6881-3BAE-857F64C621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CC821-CEA6-470D-AAF1-F96D4689359E}" type="datetimeFigureOut">
              <a:rPr lang="fr-FR" smtClean="0"/>
              <a:t>08/07/2025</a:t>
            </a:fld>
            <a:endParaRPr lang="fr-FR"/>
          </a:p>
        </p:txBody>
      </p:sp>
      <p:sp>
        <p:nvSpPr>
          <p:cNvPr id="5" name="Espace réservé du pied de page 4">
            <a:extLst>
              <a:ext uri="{FF2B5EF4-FFF2-40B4-BE49-F238E27FC236}">
                <a16:creationId xmlns:a16="http://schemas.microsoft.com/office/drawing/2014/main" id="{E33DE5FD-2F9C-A6AA-3A39-442AD3DCD6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79CD4E5-3ACE-0F84-9870-B806DEF085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38835B-5949-41B5-AD3A-FA7CAD7CF711}" type="slidenum">
              <a:rPr lang="fr-FR" smtClean="0"/>
              <a:t>‹N°›</a:t>
            </a:fld>
            <a:endParaRPr lang="fr-FR"/>
          </a:p>
        </p:txBody>
      </p:sp>
    </p:spTree>
    <p:extLst>
      <p:ext uri="{BB962C8B-B14F-4D97-AF65-F5344CB8AC3E}">
        <p14:creationId xmlns:p14="http://schemas.microsoft.com/office/powerpoint/2010/main" val="2292069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hyperlink" Target="https://aide.cityviz.io/courses" TargetMode="External"/><Relationship Id="rId5" Type="http://schemas.openxmlformats.org/officeDocument/2006/relationships/hyperlink" Target="https://portal.cityviz.io/" TargetMode="Externa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4.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jpeg"/><Relationship Id="rId10" Type="http://schemas.openxmlformats.org/officeDocument/2006/relationships/image" Target="../media/image16.png"/><Relationship Id="rId4" Type="http://schemas.openxmlformats.org/officeDocument/2006/relationships/hyperlink" Target="https://aide.cityviz.io/courses" TargetMode="External"/><Relationship Id="rId9"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mailto:periscolaire@bainvillesurmadon.co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mailto:periscolaire@bainvillesurmadon.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008ED85-ACBF-FC2A-56AE-F65DF47097E6}"/>
              </a:ext>
            </a:extLst>
          </p:cNvPr>
          <p:cNvPicPr>
            <a:picLocks noChangeAspect="1"/>
          </p:cNvPicPr>
          <p:nvPr/>
        </p:nvPicPr>
        <p:blipFill>
          <a:blip r:embed="rId2"/>
          <a:stretch>
            <a:fillRect/>
          </a:stretch>
        </p:blipFill>
        <p:spPr>
          <a:xfrm>
            <a:off x="179643" y="3333680"/>
            <a:ext cx="3963782" cy="2257448"/>
          </a:xfrm>
          <a:prstGeom prst="rect">
            <a:avLst/>
          </a:prstGeom>
        </p:spPr>
      </p:pic>
      <p:sp>
        <p:nvSpPr>
          <p:cNvPr id="2" name="Titre 1">
            <a:extLst>
              <a:ext uri="{FF2B5EF4-FFF2-40B4-BE49-F238E27FC236}">
                <a16:creationId xmlns:a16="http://schemas.microsoft.com/office/drawing/2014/main" id="{2C12367E-376D-38B8-6EAD-7E97C9100F10}"/>
              </a:ext>
            </a:extLst>
          </p:cNvPr>
          <p:cNvSpPr>
            <a:spLocks noGrp="1"/>
          </p:cNvSpPr>
          <p:nvPr>
            <p:ph type="ctrTitle"/>
          </p:nvPr>
        </p:nvSpPr>
        <p:spPr>
          <a:xfrm>
            <a:off x="1524000" y="1122363"/>
            <a:ext cx="9144000" cy="1655762"/>
          </a:xfrm>
        </p:spPr>
        <p:txBody>
          <a:bodyPr/>
          <a:lstStyle/>
          <a:p>
            <a:r>
              <a:rPr lang="fr-FR" b="1" u="sng" dirty="0"/>
              <a:t> </a:t>
            </a:r>
          </a:p>
        </p:txBody>
      </p:sp>
      <p:sp>
        <p:nvSpPr>
          <p:cNvPr id="3" name="Sous-titre 2">
            <a:extLst>
              <a:ext uri="{FF2B5EF4-FFF2-40B4-BE49-F238E27FC236}">
                <a16:creationId xmlns:a16="http://schemas.microsoft.com/office/drawing/2014/main" id="{9D506727-09FF-B439-9CD4-AADE11009A1A}"/>
              </a:ext>
            </a:extLst>
          </p:cNvPr>
          <p:cNvSpPr>
            <a:spLocks noGrp="1"/>
          </p:cNvSpPr>
          <p:nvPr>
            <p:ph type="subTitle" idx="1"/>
          </p:nvPr>
        </p:nvSpPr>
        <p:spPr>
          <a:xfrm>
            <a:off x="3889829" y="2117605"/>
            <a:ext cx="8171542" cy="3473523"/>
          </a:xfrm>
        </p:spPr>
        <p:txBody>
          <a:bodyPr>
            <a:normAutofit/>
          </a:bodyPr>
          <a:lstStyle/>
          <a:p>
            <a:r>
              <a:rPr lang="fr-FR" sz="5400" b="1" dirty="0"/>
              <a:t>Présentation </a:t>
            </a:r>
          </a:p>
          <a:p>
            <a:r>
              <a:rPr lang="fr-FR" sz="5400" b="1" dirty="0"/>
              <a:t>Portail famille CITYVIZ</a:t>
            </a:r>
          </a:p>
          <a:p>
            <a:endParaRPr lang="fr-FR" sz="2000" b="1" dirty="0"/>
          </a:p>
          <a:p>
            <a:endParaRPr lang="fr-FR" sz="2000" b="1" dirty="0"/>
          </a:p>
        </p:txBody>
      </p:sp>
      <p:pic>
        <p:nvPicPr>
          <p:cNvPr id="5" name="Image 4">
            <a:extLst>
              <a:ext uri="{FF2B5EF4-FFF2-40B4-BE49-F238E27FC236}">
                <a16:creationId xmlns:a16="http://schemas.microsoft.com/office/drawing/2014/main" id="{978B46BD-06A3-4B0E-ED9E-1F99D41C48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552" y="218464"/>
            <a:ext cx="3081936" cy="943072"/>
          </a:xfrm>
          <a:prstGeom prst="rect">
            <a:avLst/>
          </a:prstGeom>
        </p:spPr>
      </p:pic>
      <p:pic>
        <p:nvPicPr>
          <p:cNvPr id="9" name="Image 8">
            <a:extLst>
              <a:ext uri="{FF2B5EF4-FFF2-40B4-BE49-F238E27FC236}">
                <a16:creationId xmlns:a16="http://schemas.microsoft.com/office/drawing/2014/main" id="{6176BEB9-34CE-12EE-48C4-F7B1CAE0C5B3}"/>
              </a:ext>
            </a:extLst>
          </p:cNvPr>
          <p:cNvPicPr>
            <a:picLocks noChangeAspect="1"/>
          </p:cNvPicPr>
          <p:nvPr/>
        </p:nvPicPr>
        <p:blipFill>
          <a:blip r:embed="rId4"/>
          <a:stretch>
            <a:fillRect/>
          </a:stretch>
        </p:blipFill>
        <p:spPr>
          <a:xfrm>
            <a:off x="8476343" y="4238171"/>
            <a:ext cx="2307771" cy="858705"/>
          </a:xfrm>
          <a:prstGeom prst="rect">
            <a:avLst/>
          </a:prstGeom>
        </p:spPr>
      </p:pic>
      <p:pic>
        <p:nvPicPr>
          <p:cNvPr id="11" name="Image 10">
            <a:extLst>
              <a:ext uri="{FF2B5EF4-FFF2-40B4-BE49-F238E27FC236}">
                <a16:creationId xmlns:a16="http://schemas.microsoft.com/office/drawing/2014/main" id="{EC129304-6288-C0DB-6C08-62B8FA701B33}"/>
              </a:ext>
            </a:extLst>
          </p:cNvPr>
          <p:cNvPicPr>
            <a:picLocks noChangeAspect="1"/>
          </p:cNvPicPr>
          <p:nvPr/>
        </p:nvPicPr>
        <p:blipFill>
          <a:blip r:embed="rId5"/>
          <a:stretch>
            <a:fillRect/>
          </a:stretch>
        </p:blipFill>
        <p:spPr>
          <a:xfrm>
            <a:off x="433237" y="2320803"/>
            <a:ext cx="3011976" cy="1012877"/>
          </a:xfrm>
          <a:prstGeom prst="rect">
            <a:avLst/>
          </a:prstGeom>
        </p:spPr>
      </p:pic>
    </p:spTree>
    <p:extLst>
      <p:ext uri="{BB962C8B-B14F-4D97-AF65-F5344CB8AC3E}">
        <p14:creationId xmlns:p14="http://schemas.microsoft.com/office/powerpoint/2010/main" val="4045203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3C0FD1-C5CC-2679-5B8B-E0D715C58B99}"/>
            </a:ext>
          </a:extLst>
        </p:cNvPr>
        <p:cNvGrpSpPr/>
        <p:nvPr/>
      </p:nvGrpSpPr>
      <p:grpSpPr>
        <a:xfrm>
          <a:off x="0" y="0"/>
          <a:ext cx="0" cy="0"/>
          <a:chOff x="0" y="0"/>
          <a:chExt cx="0" cy="0"/>
        </a:xfrm>
      </p:grpSpPr>
      <p:pic>
        <p:nvPicPr>
          <p:cNvPr id="7172" name="Picture 4" descr="Cityviz – Applications sur Google Play">
            <a:extLst>
              <a:ext uri="{FF2B5EF4-FFF2-40B4-BE49-F238E27FC236}">
                <a16:creationId xmlns:a16="http://schemas.microsoft.com/office/drawing/2014/main" id="{032A704B-73E1-B2B1-BE9A-4070B698D1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6224" y="3752657"/>
            <a:ext cx="488442" cy="488442"/>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83C0890F-2759-0D75-C23C-091B6D866DB5}"/>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B40C14BF-390A-596A-B412-10507D311968}"/>
              </a:ext>
            </a:extLst>
          </p:cNvPr>
          <p:cNvSpPr>
            <a:spLocks noGrp="1"/>
          </p:cNvSpPr>
          <p:nvPr>
            <p:ph idx="1"/>
          </p:nvPr>
        </p:nvSpPr>
        <p:spPr>
          <a:xfrm>
            <a:off x="838200" y="1749425"/>
            <a:ext cx="10515600" cy="943072"/>
          </a:xfrm>
        </p:spPr>
        <p:txBody>
          <a:bodyPr/>
          <a:lstStyle/>
          <a:p>
            <a:pPr marL="0" indent="0">
              <a:buNone/>
            </a:pPr>
            <a:r>
              <a:rPr lang="fr-FR" sz="4000" b="1" u="sng" dirty="0"/>
              <a:t>Fonctionnement : </a:t>
            </a:r>
          </a:p>
        </p:txBody>
      </p:sp>
      <p:pic>
        <p:nvPicPr>
          <p:cNvPr id="4" name="Image 3">
            <a:extLst>
              <a:ext uri="{FF2B5EF4-FFF2-40B4-BE49-F238E27FC236}">
                <a16:creationId xmlns:a16="http://schemas.microsoft.com/office/drawing/2014/main" id="{11D4311D-8325-6EBE-7B82-5A6FD08AA6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4D4E44B7-354E-C0F2-F67B-F5570418B14F}"/>
              </a:ext>
            </a:extLst>
          </p:cNvPr>
          <p:cNvPicPr>
            <a:picLocks noChangeAspect="1"/>
          </p:cNvPicPr>
          <p:nvPr/>
        </p:nvPicPr>
        <p:blipFill>
          <a:blip r:embed="rId4"/>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8034953C-3DB2-FA33-134D-27286095152C}"/>
              </a:ext>
            </a:extLst>
          </p:cNvPr>
          <p:cNvSpPr txBox="1"/>
          <p:nvPr/>
        </p:nvSpPr>
        <p:spPr>
          <a:xfrm>
            <a:off x="279654" y="2590800"/>
            <a:ext cx="11778996" cy="3801041"/>
          </a:xfrm>
          <a:prstGeom prst="rect">
            <a:avLst/>
          </a:prstGeom>
          <a:noFill/>
        </p:spPr>
        <p:txBody>
          <a:bodyPr wrap="square" rtlCol="0">
            <a:spAutoFit/>
          </a:bodyPr>
          <a:lstStyle/>
          <a:p>
            <a:r>
              <a:rPr lang="fr-FR" sz="3200" i="1" dirty="0">
                <a:effectLst>
                  <a:outerShdw blurRad="38100" dist="38100" dir="2700000" algn="tl">
                    <a:srgbClr val="000000">
                      <a:alpha val="43137"/>
                    </a:srgbClr>
                  </a:outerShdw>
                </a:effectLst>
              </a:rPr>
              <a:t>Comment se connecter :</a:t>
            </a:r>
          </a:p>
          <a:p>
            <a:endParaRPr lang="fr-FR" sz="900" dirty="0"/>
          </a:p>
          <a:p>
            <a:r>
              <a:rPr lang="fr-FR" sz="3200" dirty="0"/>
              <a:t> Vous pourrez vous connecter :</a:t>
            </a:r>
          </a:p>
          <a:p>
            <a:r>
              <a:rPr lang="fr-FR" sz="3200" dirty="0"/>
              <a:t>- soit depuis l’application via un smartphone (application Cityviz       ) </a:t>
            </a:r>
          </a:p>
          <a:p>
            <a:endParaRPr lang="fr-FR" sz="800" dirty="0"/>
          </a:p>
          <a:p>
            <a:r>
              <a:rPr lang="fr-FR" sz="3200" dirty="0"/>
              <a:t>- soit depuis un navigateur web </a:t>
            </a:r>
            <a:r>
              <a:rPr lang="fr-FR" sz="3200" dirty="0">
                <a:hlinkClick r:id="rId5"/>
              </a:rPr>
              <a:t>https://portal.cityviz.io/</a:t>
            </a:r>
            <a:endParaRPr lang="fr-FR" sz="3200" dirty="0"/>
          </a:p>
          <a:p>
            <a:endParaRPr lang="fr-FR" sz="3200" dirty="0"/>
          </a:p>
          <a:p>
            <a:r>
              <a:rPr lang="fr-FR" sz="3200" dirty="0"/>
              <a:t>Pour vous aider à mieux utiliser l’outil, il a été mis en place des tutos sous forme de vidéo </a:t>
            </a:r>
            <a:r>
              <a:rPr lang="fr-FR" sz="3200" dirty="0">
                <a:hlinkClick r:id="rId6"/>
              </a:rPr>
              <a:t>https://aide.cityviz.io/courses</a:t>
            </a:r>
            <a:endParaRPr lang="fr-FR" sz="3200" dirty="0"/>
          </a:p>
        </p:txBody>
      </p:sp>
    </p:spTree>
    <p:extLst>
      <p:ext uri="{BB962C8B-B14F-4D97-AF65-F5344CB8AC3E}">
        <p14:creationId xmlns:p14="http://schemas.microsoft.com/office/powerpoint/2010/main" val="1046664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28389F-F57B-6A42-3C1D-3CFB57F828F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574C041-D7F1-C802-58F3-6D5BE31B3BD6}"/>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B097C571-C1F6-4362-7BA0-580B784177A5}"/>
              </a:ext>
            </a:extLst>
          </p:cNvPr>
          <p:cNvSpPr>
            <a:spLocks noGrp="1"/>
          </p:cNvSpPr>
          <p:nvPr>
            <p:ph idx="1"/>
          </p:nvPr>
        </p:nvSpPr>
        <p:spPr>
          <a:xfrm>
            <a:off x="838200" y="1749425"/>
            <a:ext cx="10515600" cy="943072"/>
          </a:xfrm>
        </p:spPr>
        <p:txBody>
          <a:bodyPr/>
          <a:lstStyle/>
          <a:p>
            <a:pPr marL="0" indent="0">
              <a:buNone/>
            </a:pPr>
            <a:r>
              <a:rPr lang="fr-FR" sz="4000" b="1" u="sng" dirty="0"/>
              <a:t>Fonctionnement : </a:t>
            </a:r>
          </a:p>
        </p:txBody>
      </p:sp>
      <p:pic>
        <p:nvPicPr>
          <p:cNvPr id="4" name="Image 3">
            <a:extLst>
              <a:ext uri="{FF2B5EF4-FFF2-40B4-BE49-F238E27FC236}">
                <a16:creationId xmlns:a16="http://schemas.microsoft.com/office/drawing/2014/main" id="{86AA72DF-DD2B-9A33-6888-689DE597AC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D0985341-4BCC-77FA-9B93-EB53C1EA7057}"/>
              </a:ext>
            </a:extLst>
          </p:cNvPr>
          <p:cNvPicPr>
            <a:picLocks noChangeAspect="1"/>
          </p:cNvPicPr>
          <p:nvPr/>
        </p:nvPicPr>
        <p:blipFill>
          <a:blip r:embed="rId3"/>
          <a:stretch>
            <a:fillRect/>
          </a:stretch>
        </p:blipFill>
        <p:spPr>
          <a:xfrm>
            <a:off x="6877579" y="495756"/>
            <a:ext cx="2368272" cy="796410"/>
          </a:xfrm>
          <a:prstGeom prst="rect">
            <a:avLst/>
          </a:prstGeom>
        </p:spPr>
      </p:pic>
      <p:sp>
        <p:nvSpPr>
          <p:cNvPr id="11" name="ZoneTexte 10">
            <a:extLst>
              <a:ext uri="{FF2B5EF4-FFF2-40B4-BE49-F238E27FC236}">
                <a16:creationId xmlns:a16="http://schemas.microsoft.com/office/drawing/2014/main" id="{9882FB24-2BD9-07A4-8E01-FA7532F10C89}"/>
              </a:ext>
            </a:extLst>
          </p:cNvPr>
          <p:cNvSpPr txBox="1"/>
          <p:nvPr/>
        </p:nvSpPr>
        <p:spPr>
          <a:xfrm>
            <a:off x="4791456" y="1798193"/>
            <a:ext cx="7229856" cy="523220"/>
          </a:xfrm>
          <a:prstGeom prst="rect">
            <a:avLst/>
          </a:prstGeom>
          <a:noFill/>
        </p:spPr>
        <p:txBody>
          <a:bodyPr wrap="square" rtlCol="0">
            <a:spAutoFit/>
          </a:bodyPr>
          <a:lstStyle/>
          <a:p>
            <a:pPr algn="ctr"/>
            <a:r>
              <a:rPr lang="fr-FR" sz="2800" i="1" dirty="0">
                <a:effectLst>
                  <a:outerShdw blurRad="38100" dist="38100" dir="2700000" algn="tl">
                    <a:srgbClr val="000000">
                      <a:alpha val="43137"/>
                    </a:srgbClr>
                  </a:outerShdw>
                </a:effectLst>
              </a:rPr>
              <a:t>SCHEMA SIMPLIFIE DES DIFFERENTES ETAPES</a:t>
            </a:r>
          </a:p>
        </p:txBody>
      </p:sp>
      <p:sp>
        <p:nvSpPr>
          <p:cNvPr id="12" name="ZoneTexte 11">
            <a:extLst>
              <a:ext uri="{FF2B5EF4-FFF2-40B4-BE49-F238E27FC236}">
                <a16:creationId xmlns:a16="http://schemas.microsoft.com/office/drawing/2014/main" id="{2EE0EA7C-9CB9-A7E6-DBBA-4EB66FEA0DD5}"/>
              </a:ext>
            </a:extLst>
          </p:cNvPr>
          <p:cNvSpPr txBox="1"/>
          <p:nvPr/>
        </p:nvSpPr>
        <p:spPr>
          <a:xfrm>
            <a:off x="-30353" y="4629668"/>
            <a:ext cx="1273676" cy="1354217"/>
          </a:xfrm>
          <a:prstGeom prst="rect">
            <a:avLst/>
          </a:prstGeom>
          <a:noFill/>
        </p:spPr>
        <p:txBody>
          <a:bodyPr wrap="square" rtlCol="0">
            <a:spAutoFit/>
          </a:bodyPr>
          <a:lstStyle/>
          <a:p>
            <a:r>
              <a:rPr lang="fr-FR" b="1" u="sng" dirty="0"/>
              <a:t>Phase 2 :</a:t>
            </a:r>
          </a:p>
          <a:p>
            <a:r>
              <a:rPr lang="fr-FR" sz="1600" dirty="0"/>
              <a:t>Inscription et réservation aux activités périscolaires</a:t>
            </a:r>
          </a:p>
        </p:txBody>
      </p:sp>
      <p:sp>
        <p:nvSpPr>
          <p:cNvPr id="13" name="ZoneTexte 12">
            <a:extLst>
              <a:ext uri="{FF2B5EF4-FFF2-40B4-BE49-F238E27FC236}">
                <a16:creationId xmlns:a16="http://schemas.microsoft.com/office/drawing/2014/main" id="{F76F819E-8AC4-2516-2947-B69B9C531FF9}"/>
              </a:ext>
            </a:extLst>
          </p:cNvPr>
          <p:cNvSpPr txBox="1"/>
          <p:nvPr/>
        </p:nvSpPr>
        <p:spPr>
          <a:xfrm>
            <a:off x="-36547" y="2895602"/>
            <a:ext cx="1273676" cy="1107996"/>
          </a:xfrm>
          <a:prstGeom prst="rect">
            <a:avLst/>
          </a:prstGeom>
          <a:noFill/>
        </p:spPr>
        <p:txBody>
          <a:bodyPr wrap="square" rtlCol="0">
            <a:spAutoFit/>
          </a:bodyPr>
          <a:lstStyle/>
          <a:p>
            <a:r>
              <a:rPr lang="fr-FR" b="1" u="sng" dirty="0"/>
              <a:t>Phase 1 :</a:t>
            </a:r>
          </a:p>
          <a:p>
            <a:r>
              <a:rPr lang="fr-FR" sz="1600" dirty="0"/>
              <a:t>Inscription et validation du dossier</a:t>
            </a:r>
          </a:p>
        </p:txBody>
      </p:sp>
      <p:grpSp>
        <p:nvGrpSpPr>
          <p:cNvPr id="58" name="Groupe 57">
            <a:extLst>
              <a:ext uri="{FF2B5EF4-FFF2-40B4-BE49-F238E27FC236}">
                <a16:creationId xmlns:a16="http://schemas.microsoft.com/office/drawing/2014/main" id="{C4C0A0D8-5662-1302-8A55-D19D7615649D}"/>
              </a:ext>
            </a:extLst>
          </p:cNvPr>
          <p:cNvGrpSpPr/>
          <p:nvPr/>
        </p:nvGrpSpPr>
        <p:grpSpPr>
          <a:xfrm>
            <a:off x="6529754" y="6136346"/>
            <a:ext cx="5236558" cy="408623"/>
            <a:chOff x="6529754" y="5992912"/>
            <a:chExt cx="5236558" cy="408623"/>
          </a:xfrm>
        </p:grpSpPr>
        <p:sp>
          <p:nvSpPr>
            <p:cNvPr id="14" name="ZoneTexte 13">
              <a:extLst>
                <a:ext uri="{FF2B5EF4-FFF2-40B4-BE49-F238E27FC236}">
                  <a16:creationId xmlns:a16="http://schemas.microsoft.com/office/drawing/2014/main" id="{488C2211-E82D-973A-6993-643A56758FE8}"/>
                </a:ext>
              </a:extLst>
            </p:cNvPr>
            <p:cNvSpPr txBox="1"/>
            <p:nvPr/>
          </p:nvSpPr>
          <p:spPr>
            <a:xfrm>
              <a:off x="6529754" y="5992912"/>
              <a:ext cx="5236558" cy="408623"/>
            </a:xfrm>
            <a:prstGeom prst="roundRect">
              <a:avLst/>
            </a:prstGeom>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fr-FR" dirty="0"/>
                <a:t>         pour plus d’aide : </a:t>
              </a:r>
              <a:r>
                <a:rPr lang="fr-FR" sz="1800" dirty="0">
                  <a:hlinkClick r:id="rId4"/>
                </a:rPr>
                <a:t>https://aide.cityviz.io/courses</a:t>
              </a:r>
              <a:endParaRPr lang="fr-FR" dirty="0"/>
            </a:p>
          </p:txBody>
        </p:sp>
        <p:pic>
          <p:nvPicPr>
            <p:cNvPr id="8194" name="Picture 2" descr="Icône de signe de point d'interrogation Symbole d'aide Signe de FAQ Style  design plat | Vecteur Premium">
              <a:extLst>
                <a:ext uri="{FF2B5EF4-FFF2-40B4-BE49-F238E27FC236}">
                  <a16:creationId xmlns:a16="http://schemas.microsoft.com/office/drawing/2014/main" id="{4C125F69-8FC9-7439-B7C2-227DB3C3113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6027784"/>
              <a:ext cx="318517" cy="318517"/>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 name="Groupe 8">
            <a:extLst>
              <a:ext uri="{FF2B5EF4-FFF2-40B4-BE49-F238E27FC236}">
                <a16:creationId xmlns:a16="http://schemas.microsoft.com/office/drawing/2014/main" id="{BD8A7113-1758-E378-5D54-861A80ABE382}"/>
              </a:ext>
            </a:extLst>
          </p:cNvPr>
          <p:cNvGrpSpPr/>
          <p:nvPr/>
        </p:nvGrpSpPr>
        <p:grpSpPr>
          <a:xfrm>
            <a:off x="1297464" y="2737322"/>
            <a:ext cx="1568823" cy="1217844"/>
            <a:chOff x="838200" y="2832473"/>
            <a:chExt cx="1568823" cy="1217844"/>
          </a:xfrm>
        </p:grpSpPr>
        <p:pic>
          <p:nvPicPr>
            <p:cNvPr id="7" name="Image 6">
              <a:extLst>
                <a:ext uri="{FF2B5EF4-FFF2-40B4-BE49-F238E27FC236}">
                  <a16:creationId xmlns:a16="http://schemas.microsoft.com/office/drawing/2014/main" id="{F5C4CF66-E849-C49E-8B39-4DF0B059BBF6}"/>
                </a:ext>
              </a:extLst>
            </p:cNvPr>
            <p:cNvPicPr>
              <a:picLocks noChangeAspect="1"/>
            </p:cNvPicPr>
            <p:nvPr/>
          </p:nvPicPr>
          <p:blipFill>
            <a:blip r:embed="rId6"/>
            <a:stretch>
              <a:fillRect/>
            </a:stretch>
          </p:blipFill>
          <p:spPr>
            <a:xfrm>
              <a:off x="1308847" y="2832473"/>
              <a:ext cx="656442" cy="641351"/>
            </a:xfrm>
            <a:prstGeom prst="rect">
              <a:avLst/>
            </a:prstGeom>
          </p:spPr>
        </p:pic>
        <p:sp>
          <p:nvSpPr>
            <p:cNvPr id="8" name="ZoneTexte 7">
              <a:extLst>
                <a:ext uri="{FF2B5EF4-FFF2-40B4-BE49-F238E27FC236}">
                  <a16:creationId xmlns:a16="http://schemas.microsoft.com/office/drawing/2014/main" id="{04D8A62C-0A26-A901-935B-09A3F10BF6A8}"/>
                </a:ext>
              </a:extLst>
            </p:cNvPr>
            <p:cNvSpPr txBox="1"/>
            <p:nvPr/>
          </p:nvSpPr>
          <p:spPr>
            <a:xfrm>
              <a:off x="838200" y="3465542"/>
              <a:ext cx="1568823" cy="584775"/>
            </a:xfrm>
            <a:prstGeom prst="rect">
              <a:avLst/>
            </a:prstGeom>
            <a:noFill/>
          </p:spPr>
          <p:txBody>
            <a:bodyPr wrap="square" rtlCol="0">
              <a:spAutoFit/>
            </a:bodyPr>
            <a:lstStyle/>
            <a:p>
              <a:pPr algn="ctr"/>
              <a:r>
                <a:rPr lang="fr-FR" sz="1600" dirty="0"/>
                <a:t>Invitation par mail de la Mairie</a:t>
              </a:r>
            </a:p>
          </p:txBody>
        </p:sp>
      </p:grpSp>
      <p:grpSp>
        <p:nvGrpSpPr>
          <p:cNvPr id="25" name="Groupe 24">
            <a:extLst>
              <a:ext uri="{FF2B5EF4-FFF2-40B4-BE49-F238E27FC236}">
                <a16:creationId xmlns:a16="http://schemas.microsoft.com/office/drawing/2014/main" id="{AFD180B4-1FEA-174E-8691-93583B2379CE}"/>
              </a:ext>
            </a:extLst>
          </p:cNvPr>
          <p:cNvGrpSpPr/>
          <p:nvPr/>
        </p:nvGrpSpPr>
        <p:grpSpPr>
          <a:xfrm>
            <a:off x="3599708" y="2779322"/>
            <a:ext cx="1929832" cy="1406333"/>
            <a:chOff x="3555657" y="2741265"/>
            <a:chExt cx="1929832" cy="1406333"/>
          </a:xfrm>
        </p:grpSpPr>
        <p:pic>
          <p:nvPicPr>
            <p:cNvPr id="16" name="Image 15">
              <a:extLst>
                <a:ext uri="{FF2B5EF4-FFF2-40B4-BE49-F238E27FC236}">
                  <a16:creationId xmlns:a16="http://schemas.microsoft.com/office/drawing/2014/main" id="{9D625C2A-20E0-4F0B-0739-CA6FE515CE40}"/>
                </a:ext>
              </a:extLst>
            </p:cNvPr>
            <p:cNvPicPr>
              <a:picLocks noChangeAspect="1"/>
            </p:cNvPicPr>
            <p:nvPr/>
          </p:nvPicPr>
          <p:blipFill>
            <a:blip r:embed="rId7"/>
            <a:stretch>
              <a:fillRect/>
            </a:stretch>
          </p:blipFill>
          <p:spPr>
            <a:xfrm>
              <a:off x="4180819" y="2741265"/>
              <a:ext cx="679507" cy="615553"/>
            </a:xfrm>
            <a:prstGeom prst="rect">
              <a:avLst/>
            </a:prstGeom>
          </p:spPr>
        </p:pic>
        <p:sp>
          <p:nvSpPr>
            <p:cNvPr id="17" name="ZoneTexte 16">
              <a:extLst>
                <a:ext uri="{FF2B5EF4-FFF2-40B4-BE49-F238E27FC236}">
                  <a16:creationId xmlns:a16="http://schemas.microsoft.com/office/drawing/2014/main" id="{C55AF258-9A38-B476-F12C-AD6A8B9DD1E8}"/>
                </a:ext>
              </a:extLst>
            </p:cNvPr>
            <p:cNvSpPr txBox="1"/>
            <p:nvPr/>
          </p:nvSpPr>
          <p:spPr>
            <a:xfrm>
              <a:off x="3555657" y="3316601"/>
              <a:ext cx="1929832" cy="830997"/>
            </a:xfrm>
            <a:prstGeom prst="rect">
              <a:avLst/>
            </a:prstGeom>
            <a:noFill/>
          </p:spPr>
          <p:txBody>
            <a:bodyPr wrap="square" rtlCol="0">
              <a:spAutoFit/>
            </a:bodyPr>
            <a:lstStyle/>
            <a:p>
              <a:pPr algn="ctr"/>
              <a:r>
                <a:rPr lang="fr-FR" sz="1600" dirty="0"/>
                <a:t>Compléter le dossier d’inscription sur l’application Cityviz</a:t>
              </a:r>
            </a:p>
          </p:txBody>
        </p:sp>
      </p:grpSp>
      <p:grpSp>
        <p:nvGrpSpPr>
          <p:cNvPr id="24" name="Groupe 23">
            <a:extLst>
              <a:ext uri="{FF2B5EF4-FFF2-40B4-BE49-F238E27FC236}">
                <a16:creationId xmlns:a16="http://schemas.microsoft.com/office/drawing/2014/main" id="{370D0578-584E-A4FA-8E95-096947749B66}"/>
              </a:ext>
            </a:extLst>
          </p:cNvPr>
          <p:cNvGrpSpPr/>
          <p:nvPr/>
        </p:nvGrpSpPr>
        <p:grpSpPr>
          <a:xfrm>
            <a:off x="6244102" y="2741494"/>
            <a:ext cx="2254384" cy="1310215"/>
            <a:chOff x="8406384" y="2740102"/>
            <a:chExt cx="2254384" cy="1310215"/>
          </a:xfrm>
        </p:grpSpPr>
        <p:sp>
          <p:nvSpPr>
            <p:cNvPr id="20" name="ZoneTexte 19">
              <a:extLst>
                <a:ext uri="{FF2B5EF4-FFF2-40B4-BE49-F238E27FC236}">
                  <a16:creationId xmlns:a16="http://schemas.microsoft.com/office/drawing/2014/main" id="{8649F88C-D22C-0AA3-D0D9-8F339D3A18BD}"/>
                </a:ext>
              </a:extLst>
            </p:cNvPr>
            <p:cNvSpPr txBox="1"/>
            <p:nvPr/>
          </p:nvSpPr>
          <p:spPr>
            <a:xfrm>
              <a:off x="8406384" y="3465542"/>
              <a:ext cx="2254384" cy="584775"/>
            </a:xfrm>
            <a:prstGeom prst="rect">
              <a:avLst/>
            </a:prstGeom>
            <a:noFill/>
          </p:spPr>
          <p:txBody>
            <a:bodyPr wrap="square" rtlCol="0">
              <a:spAutoFit/>
            </a:bodyPr>
            <a:lstStyle/>
            <a:p>
              <a:pPr algn="ctr"/>
              <a:r>
                <a:rPr lang="fr-FR" sz="1600" dirty="0"/>
                <a:t>Attendre la validation du dossier par la Mairie</a:t>
              </a:r>
            </a:p>
          </p:txBody>
        </p:sp>
        <p:pic>
          <p:nvPicPr>
            <p:cNvPr id="21" name="Image 20">
              <a:extLst>
                <a:ext uri="{FF2B5EF4-FFF2-40B4-BE49-F238E27FC236}">
                  <a16:creationId xmlns:a16="http://schemas.microsoft.com/office/drawing/2014/main" id="{4F9A1BDE-8E58-A696-5C14-E751D538FD1F}"/>
                </a:ext>
              </a:extLst>
            </p:cNvPr>
            <p:cNvPicPr>
              <a:picLocks noChangeAspect="1"/>
            </p:cNvPicPr>
            <p:nvPr/>
          </p:nvPicPr>
          <p:blipFill>
            <a:blip r:embed="rId8"/>
            <a:stretch>
              <a:fillRect/>
            </a:stretch>
          </p:blipFill>
          <p:spPr>
            <a:xfrm>
              <a:off x="9144899" y="2740102"/>
              <a:ext cx="679508" cy="707056"/>
            </a:xfrm>
            <a:prstGeom prst="rect">
              <a:avLst/>
            </a:prstGeom>
          </p:spPr>
        </p:pic>
      </p:grpSp>
      <p:cxnSp>
        <p:nvCxnSpPr>
          <p:cNvPr id="28" name="Connecteur droit avec flèche 27">
            <a:extLst>
              <a:ext uri="{FF2B5EF4-FFF2-40B4-BE49-F238E27FC236}">
                <a16:creationId xmlns:a16="http://schemas.microsoft.com/office/drawing/2014/main" id="{6D66C549-3889-690D-5577-E10861A71456}"/>
              </a:ext>
            </a:extLst>
          </p:cNvPr>
          <p:cNvCxnSpPr>
            <a:cxnSpLocks/>
          </p:cNvCxnSpPr>
          <p:nvPr/>
        </p:nvCxnSpPr>
        <p:spPr>
          <a:xfrm>
            <a:off x="2740392" y="3069168"/>
            <a:ext cx="912515" cy="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33" name="Groupe 32">
            <a:extLst>
              <a:ext uri="{FF2B5EF4-FFF2-40B4-BE49-F238E27FC236}">
                <a16:creationId xmlns:a16="http://schemas.microsoft.com/office/drawing/2014/main" id="{6D0F2AF8-588C-C8CF-55B3-1AF227524F0A}"/>
              </a:ext>
            </a:extLst>
          </p:cNvPr>
          <p:cNvGrpSpPr/>
          <p:nvPr/>
        </p:nvGrpSpPr>
        <p:grpSpPr>
          <a:xfrm>
            <a:off x="8800664" y="2734497"/>
            <a:ext cx="3292724" cy="1252321"/>
            <a:chOff x="1019558" y="4468894"/>
            <a:chExt cx="2364998" cy="1252321"/>
          </a:xfrm>
        </p:grpSpPr>
        <p:pic>
          <p:nvPicPr>
            <p:cNvPr id="30" name="Image 29">
              <a:extLst>
                <a:ext uri="{FF2B5EF4-FFF2-40B4-BE49-F238E27FC236}">
                  <a16:creationId xmlns:a16="http://schemas.microsoft.com/office/drawing/2014/main" id="{063ABD1F-C7B9-4241-DB98-37D2086FA809}"/>
                </a:ext>
              </a:extLst>
            </p:cNvPr>
            <p:cNvPicPr>
              <a:picLocks noChangeAspect="1"/>
            </p:cNvPicPr>
            <p:nvPr/>
          </p:nvPicPr>
          <p:blipFill>
            <a:blip r:embed="rId9"/>
            <a:stretch>
              <a:fillRect/>
            </a:stretch>
          </p:blipFill>
          <p:spPr>
            <a:xfrm>
              <a:off x="1815193" y="4468894"/>
              <a:ext cx="584211" cy="668137"/>
            </a:xfrm>
            <a:prstGeom prst="rect">
              <a:avLst/>
            </a:prstGeom>
          </p:spPr>
        </p:pic>
        <p:sp>
          <p:nvSpPr>
            <p:cNvPr id="31" name="ZoneTexte 30">
              <a:extLst>
                <a:ext uri="{FF2B5EF4-FFF2-40B4-BE49-F238E27FC236}">
                  <a16:creationId xmlns:a16="http://schemas.microsoft.com/office/drawing/2014/main" id="{9DA7DA80-1B2B-5CFE-8795-052BCDC6790A}"/>
                </a:ext>
              </a:extLst>
            </p:cNvPr>
            <p:cNvSpPr txBox="1"/>
            <p:nvPr/>
          </p:nvSpPr>
          <p:spPr>
            <a:xfrm>
              <a:off x="1019558" y="5136440"/>
              <a:ext cx="2364998" cy="584775"/>
            </a:xfrm>
            <a:prstGeom prst="rect">
              <a:avLst/>
            </a:prstGeom>
            <a:noFill/>
          </p:spPr>
          <p:txBody>
            <a:bodyPr wrap="square" rtlCol="0">
              <a:spAutoFit/>
            </a:bodyPr>
            <a:lstStyle/>
            <a:p>
              <a:pPr algn="ctr"/>
              <a:r>
                <a:rPr lang="fr-FR" sz="1600" dirty="0"/>
                <a:t>Une fois votre inscription validée, se rattacher à l’organisation Périscolaire</a:t>
              </a:r>
            </a:p>
          </p:txBody>
        </p:sp>
      </p:grpSp>
      <p:cxnSp>
        <p:nvCxnSpPr>
          <p:cNvPr id="34" name="Connecteur droit avec flèche 33">
            <a:extLst>
              <a:ext uri="{FF2B5EF4-FFF2-40B4-BE49-F238E27FC236}">
                <a16:creationId xmlns:a16="http://schemas.microsoft.com/office/drawing/2014/main" id="{03CAC8F9-03C4-620D-BD90-3D288FDEEEE5}"/>
              </a:ext>
            </a:extLst>
          </p:cNvPr>
          <p:cNvCxnSpPr>
            <a:cxnSpLocks/>
          </p:cNvCxnSpPr>
          <p:nvPr/>
        </p:nvCxnSpPr>
        <p:spPr>
          <a:xfrm>
            <a:off x="5393946" y="3078133"/>
            <a:ext cx="912515" cy="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5" name="Connecteur droit avec flèche 34">
            <a:extLst>
              <a:ext uri="{FF2B5EF4-FFF2-40B4-BE49-F238E27FC236}">
                <a16:creationId xmlns:a16="http://schemas.microsoft.com/office/drawing/2014/main" id="{A2BADE06-30BD-21D3-25A4-B89E986DDF0B}"/>
              </a:ext>
            </a:extLst>
          </p:cNvPr>
          <p:cNvCxnSpPr>
            <a:cxnSpLocks/>
          </p:cNvCxnSpPr>
          <p:nvPr/>
        </p:nvCxnSpPr>
        <p:spPr>
          <a:xfrm>
            <a:off x="8190934" y="3078134"/>
            <a:ext cx="912515" cy="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37" name="Image 36">
            <a:extLst>
              <a:ext uri="{FF2B5EF4-FFF2-40B4-BE49-F238E27FC236}">
                <a16:creationId xmlns:a16="http://schemas.microsoft.com/office/drawing/2014/main" id="{7C551863-1F32-261D-0B0C-FFFDBDD0937D}"/>
              </a:ext>
            </a:extLst>
          </p:cNvPr>
          <p:cNvPicPr>
            <a:picLocks noChangeAspect="1"/>
          </p:cNvPicPr>
          <p:nvPr/>
        </p:nvPicPr>
        <p:blipFill>
          <a:blip r:embed="rId10"/>
          <a:stretch>
            <a:fillRect/>
          </a:stretch>
        </p:blipFill>
        <p:spPr>
          <a:xfrm>
            <a:off x="1883635" y="4416781"/>
            <a:ext cx="576776" cy="513471"/>
          </a:xfrm>
          <a:prstGeom prst="rect">
            <a:avLst/>
          </a:prstGeom>
        </p:spPr>
      </p:pic>
      <p:sp>
        <p:nvSpPr>
          <p:cNvPr id="38" name="ZoneTexte 37">
            <a:extLst>
              <a:ext uri="{FF2B5EF4-FFF2-40B4-BE49-F238E27FC236}">
                <a16:creationId xmlns:a16="http://schemas.microsoft.com/office/drawing/2014/main" id="{F500B47A-8604-D2E4-91CB-AB2BF9D8ECC7}"/>
              </a:ext>
            </a:extLst>
          </p:cNvPr>
          <p:cNvSpPr txBox="1"/>
          <p:nvPr/>
        </p:nvSpPr>
        <p:spPr>
          <a:xfrm>
            <a:off x="1162992" y="4890181"/>
            <a:ext cx="1992585" cy="584775"/>
          </a:xfrm>
          <a:prstGeom prst="rect">
            <a:avLst/>
          </a:prstGeom>
          <a:noFill/>
        </p:spPr>
        <p:txBody>
          <a:bodyPr wrap="square" rtlCol="0">
            <a:spAutoFit/>
          </a:bodyPr>
          <a:lstStyle/>
          <a:p>
            <a:pPr algn="ctr"/>
            <a:r>
              <a:rPr lang="fr-FR" sz="1600" dirty="0"/>
              <a:t>Inscription aux activités Périscolaires</a:t>
            </a:r>
          </a:p>
        </p:txBody>
      </p:sp>
      <p:grpSp>
        <p:nvGrpSpPr>
          <p:cNvPr id="51" name="Groupe 50">
            <a:extLst>
              <a:ext uri="{FF2B5EF4-FFF2-40B4-BE49-F238E27FC236}">
                <a16:creationId xmlns:a16="http://schemas.microsoft.com/office/drawing/2014/main" id="{FEFBD48B-0393-308C-A0A6-A03FCD5EC4E6}"/>
              </a:ext>
            </a:extLst>
          </p:cNvPr>
          <p:cNvGrpSpPr/>
          <p:nvPr/>
        </p:nvGrpSpPr>
        <p:grpSpPr>
          <a:xfrm>
            <a:off x="3583466" y="4315404"/>
            <a:ext cx="1992585" cy="1235482"/>
            <a:chOff x="3171089" y="4306439"/>
            <a:chExt cx="1992585" cy="1235482"/>
          </a:xfrm>
        </p:grpSpPr>
        <p:pic>
          <p:nvPicPr>
            <p:cNvPr id="40" name="Image 39">
              <a:extLst>
                <a:ext uri="{FF2B5EF4-FFF2-40B4-BE49-F238E27FC236}">
                  <a16:creationId xmlns:a16="http://schemas.microsoft.com/office/drawing/2014/main" id="{620B41AF-17FC-1C18-B6BD-836FD345BCB7}"/>
                </a:ext>
              </a:extLst>
            </p:cNvPr>
            <p:cNvPicPr>
              <a:picLocks noChangeAspect="1"/>
            </p:cNvPicPr>
            <p:nvPr/>
          </p:nvPicPr>
          <p:blipFill>
            <a:blip r:embed="rId11"/>
            <a:stretch>
              <a:fillRect/>
            </a:stretch>
          </p:blipFill>
          <p:spPr>
            <a:xfrm>
              <a:off x="3926612" y="4306439"/>
              <a:ext cx="576776" cy="671472"/>
            </a:xfrm>
            <a:prstGeom prst="rect">
              <a:avLst/>
            </a:prstGeom>
          </p:spPr>
        </p:pic>
        <p:sp>
          <p:nvSpPr>
            <p:cNvPr id="41" name="ZoneTexte 40">
              <a:extLst>
                <a:ext uri="{FF2B5EF4-FFF2-40B4-BE49-F238E27FC236}">
                  <a16:creationId xmlns:a16="http://schemas.microsoft.com/office/drawing/2014/main" id="{8C108C35-EE26-CA24-3596-0702B8B48F10}"/>
                </a:ext>
              </a:extLst>
            </p:cNvPr>
            <p:cNvSpPr txBox="1"/>
            <p:nvPr/>
          </p:nvSpPr>
          <p:spPr>
            <a:xfrm>
              <a:off x="3171089" y="4957146"/>
              <a:ext cx="1992585" cy="584775"/>
            </a:xfrm>
            <a:prstGeom prst="rect">
              <a:avLst/>
            </a:prstGeom>
            <a:noFill/>
          </p:spPr>
          <p:txBody>
            <a:bodyPr wrap="square" rtlCol="0">
              <a:spAutoFit/>
            </a:bodyPr>
            <a:lstStyle/>
            <a:p>
              <a:pPr algn="ctr"/>
              <a:r>
                <a:rPr lang="fr-FR" sz="1600" dirty="0"/>
                <a:t>Réservation des jours de présence</a:t>
              </a:r>
            </a:p>
          </p:txBody>
        </p:sp>
      </p:grpSp>
      <p:grpSp>
        <p:nvGrpSpPr>
          <p:cNvPr id="49" name="Groupe 48">
            <a:extLst>
              <a:ext uri="{FF2B5EF4-FFF2-40B4-BE49-F238E27FC236}">
                <a16:creationId xmlns:a16="http://schemas.microsoft.com/office/drawing/2014/main" id="{08579068-4F3E-0744-C5CE-AC8DED6A3FA4}"/>
              </a:ext>
            </a:extLst>
          </p:cNvPr>
          <p:cNvGrpSpPr/>
          <p:nvPr/>
        </p:nvGrpSpPr>
        <p:grpSpPr>
          <a:xfrm>
            <a:off x="6167723" y="4314168"/>
            <a:ext cx="2257076" cy="1404162"/>
            <a:chOff x="5636384" y="4282683"/>
            <a:chExt cx="1992585" cy="1404162"/>
          </a:xfrm>
        </p:grpSpPr>
        <p:pic>
          <p:nvPicPr>
            <p:cNvPr id="45" name="Image 44">
              <a:extLst>
                <a:ext uri="{FF2B5EF4-FFF2-40B4-BE49-F238E27FC236}">
                  <a16:creationId xmlns:a16="http://schemas.microsoft.com/office/drawing/2014/main" id="{46FB69C7-3030-474E-28A4-E6DCE0068749}"/>
                </a:ext>
              </a:extLst>
            </p:cNvPr>
            <p:cNvPicPr>
              <a:picLocks noChangeAspect="1"/>
            </p:cNvPicPr>
            <p:nvPr/>
          </p:nvPicPr>
          <p:blipFill>
            <a:blip r:embed="rId12"/>
            <a:stretch>
              <a:fillRect/>
            </a:stretch>
          </p:blipFill>
          <p:spPr>
            <a:xfrm>
              <a:off x="6203341" y="4282683"/>
              <a:ext cx="679970" cy="671471"/>
            </a:xfrm>
            <a:prstGeom prst="rect">
              <a:avLst/>
            </a:prstGeom>
          </p:spPr>
        </p:pic>
        <p:sp>
          <p:nvSpPr>
            <p:cNvPr id="46" name="ZoneTexte 45">
              <a:extLst>
                <a:ext uri="{FF2B5EF4-FFF2-40B4-BE49-F238E27FC236}">
                  <a16:creationId xmlns:a16="http://schemas.microsoft.com/office/drawing/2014/main" id="{81CF66A4-8F01-BF52-76FD-3D02B663D0CD}"/>
                </a:ext>
              </a:extLst>
            </p:cNvPr>
            <p:cNvSpPr txBox="1"/>
            <p:nvPr/>
          </p:nvSpPr>
          <p:spPr>
            <a:xfrm>
              <a:off x="5636384" y="4948181"/>
              <a:ext cx="1992585" cy="738664"/>
            </a:xfrm>
            <a:prstGeom prst="rect">
              <a:avLst/>
            </a:prstGeom>
            <a:noFill/>
          </p:spPr>
          <p:txBody>
            <a:bodyPr wrap="square" rtlCol="0">
              <a:spAutoFit/>
            </a:bodyPr>
            <a:lstStyle/>
            <a:p>
              <a:pPr algn="ctr"/>
              <a:r>
                <a:rPr lang="fr-FR" sz="1600" dirty="0"/>
                <a:t>Envoi de la facture en fin de mois</a:t>
              </a:r>
            </a:p>
            <a:p>
              <a:pPr algn="ctr"/>
              <a:r>
                <a:rPr lang="fr-FR" sz="1000" dirty="0"/>
                <a:t>(post paiement = facture fin de mois)</a:t>
              </a:r>
            </a:p>
          </p:txBody>
        </p:sp>
      </p:grpSp>
      <p:pic>
        <p:nvPicPr>
          <p:cNvPr id="53" name="Image 52">
            <a:extLst>
              <a:ext uri="{FF2B5EF4-FFF2-40B4-BE49-F238E27FC236}">
                <a16:creationId xmlns:a16="http://schemas.microsoft.com/office/drawing/2014/main" id="{4849602B-A288-4939-40EE-D48C5325B72D}"/>
              </a:ext>
            </a:extLst>
          </p:cNvPr>
          <p:cNvPicPr>
            <a:picLocks noChangeAspect="1"/>
          </p:cNvPicPr>
          <p:nvPr/>
        </p:nvPicPr>
        <p:blipFill>
          <a:blip r:embed="rId13"/>
          <a:stretch>
            <a:fillRect/>
          </a:stretch>
        </p:blipFill>
        <p:spPr>
          <a:xfrm>
            <a:off x="9908406" y="4262616"/>
            <a:ext cx="665518" cy="648881"/>
          </a:xfrm>
          <a:prstGeom prst="rect">
            <a:avLst/>
          </a:prstGeom>
        </p:spPr>
      </p:pic>
      <p:sp>
        <p:nvSpPr>
          <p:cNvPr id="54" name="ZoneTexte 53">
            <a:extLst>
              <a:ext uri="{FF2B5EF4-FFF2-40B4-BE49-F238E27FC236}">
                <a16:creationId xmlns:a16="http://schemas.microsoft.com/office/drawing/2014/main" id="{D7488EAA-DE67-551B-2DDB-170AD7B12ABF}"/>
              </a:ext>
            </a:extLst>
          </p:cNvPr>
          <p:cNvSpPr txBox="1"/>
          <p:nvPr/>
        </p:nvSpPr>
        <p:spPr>
          <a:xfrm>
            <a:off x="9135042" y="4979667"/>
            <a:ext cx="2257076" cy="338554"/>
          </a:xfrm>
          <a:prstGeom prst="rect">
            <a:avLst/>
          </a:prstGeom>
          <a:noFill/>
        </p:spPr>
        <p:txBody>
          <a:bodyPr wrap="square" rtlCol="0">
            <a:spAutoFit/>
          </a:bodyPr>
          <a:lstStyle/>
          <a:p>
            <a:pPr algn="ctr"/>
            <a:r>
              <a:rPr lang="fr-FR" sz="1600" dirty="0"/>
              <a:t>Paiement à la Trésorerie</a:t>
            </a:r>
          </a:p>
        </p:txBody>
      </p:sp>
      <p:cxnSp>
        <p:nvCxnSpPr>
          <p:cNvPr id="55" name="Connecteur droit avec flèche 54">
            <a:extLst>
              <a:ext uri="{FF2B5EF4-FFF2-40B4-BE49-F238E27FC236}">
                <a16:creationId xmlns:a16="http://schemas.microsoft.com/office/drawing/2014/main" id="{109E79BD-C0D6-D031-A37F-BFE6753150D2}"/>
              </a:ext>
            </a:extLst>
          </p:cNvPr>
          <p:cNvCxnSpPr>
            <a:cxnSpLocks/>
          </p:cNvCxnSpPr>
          <p:nvPr/>
        </p:nvCxnSpPr>
        <p:spPr>
          <a:xfrm>
            <a:off x="2758320" y="4682817"/>
            <a:ext cx="912515" cy="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6" name="Connecteur droit avec flèche 55">
            <a:extLst>
              <a:ext uri="{FF2B5EF4-FFF2-40B4-BE49-F238E27FC236}">
                <a16:creationId xmlns:a16="http://schemas.microsoft.com/office/drawing/2014/main" id="{2548E203-021E-006F-ECDD-DC2FFD51E679}"/>
              </a:ext>
            </a:extLst>
          </p:cNvPr>
          <p:cNvCxnSpPr>
            <a:cxnSpLocks/>
          </p:cNvCxnSpPr>
          <p:nvPr/>
        </p:nvCxnSpPr>
        <p:spPr>
          <a:xfrm>
            <a:off x="5367051" y="4691782"/>
            <a:ext cx="912515" cy="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7" name="Connecteur droit avec flèche 56">
            <a:extLst>
              <a:ext uri="{FF2B5EF4-FFF2-40B4-BE49-F238E27FC236}">
                <a16:creationId xmlns:a16="http://schemas.microsoft.com/office/drawing/2014/main" id="{8F6DBE0B-7180-0FF4-9EEE-5E502C94C78C}"/>
              </a:ext>
            </a:extLst>
          </p:cNvPr>
          <p:cNvCxnSpPr>
            <a:cxnSpLocks/>
          </p:cNvCxnSpPr>
          <p:nvPr/>
        </p:nvCxnSpPr>
        <p:spPr>
          <a:xfrm>
            <a:off x="8128181" y="4700747"/>
            <a:ext cx="912515" cy="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352279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AA9B1D-7D5E-B0AD-4F43-ABEF79FDDDA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E5174E6-F064-8F72-8C1F-4F699B4077B6}"/>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B5295E12-7CDF-8FAD-DA4C-BE975888F140}"/>
              </a:ext>
            </a:extLst>
          </p:cNvPr>
          <p:cNvSpPr>
            <a:spLocks noGrp="1"/>
          </p:cNvSpPr>
          <p:nvPr>
            <p:ph idx="1"/>
          </p:nvPr>
        </p:nvSpPr>
        <p:spPr>
          <a:xfrm>
            <a:off x="838200" y="1749425"/>
            <a:ext cx="10515600" cy="943072"/>
          </a:xfrm>
        </p:spPr>
        <p:txBody>
          <a:bodyPr/>
          <a:lstStyle/>
          <a:p>
            <a:pPr marL="0" indent="0">
              <a:buNone/>
            </a:pPr>
            <a:r>
              <a:rPr lang="fr-FR" sz="4000" b="1" u="sng" dirty="0"/>
              <a:t>Dossier d’inscription : </a:t>
            </a:r>
          </a:p>
        </p:txBody>
      </p:sp>
      <p:pic>
        <p:nvPicPr>
          <p:cNvPr id="4" name="Image 3">
            <a:extLst>
              <a:ext uri="{FF2B5EF4-FFF2-40B4-BE49-F238E27FC236}">
                <a16:creationId xmlns:a16="http://schemas.microsoft.com/office/drawing/2014/main" id="{F597A4E2-889F-84B7-8D7A-0DB59567B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B615340E-3EC4-3054-8F4C-BF42C3272852}"/>
              </a:ext>
            </a:extLst>
          </p:cNvPr>
          <p:cNvPicPr>
            <a:picLocks noChangeAspect="1"/>
          </p:cNvPicPr>
          <p:nvPr/>
        </p:nvPicPr>
        <p:blipFill>
          <a:blip r:embed="rId3"/>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58EE18C2-9FB4-5CF8-CB02-DB6CDEB70E5B}"/>
              </a:ext>
            </a:extLst>
          </p:cNvPr>
          <p:cNvSpPr txBox="1"/>
          <p:nvPr/>
        </p:nvSpPr>
        <p:spPr>
          <a:xfrm>
            <a:off x="328924" y="2590800"/>
            <a:ext cx="11534213" cy="4001095"/>
          </a:xfrm>
          <a:prstGeom prst="rect">
            <a:avLst/>
          </a:prstGeom>
          <a:noFill/>
        </p:spPr>
        <p:txBody>
          <a:bodyPr wrap="square" rtlCol="0">
            <a:spAutoFit/>
          </a:bodyPr>
          <a:lstStyle/>
          <a:p>
            <a:pPr algn="just"/>
            <a:r>
              <a:rPr lang="fr-FR" sz="3200" dirty="0"/>
              <a:t>Etape 01 – compléter la fiche de pré-inscription </a:t>
            </a:r>
          </a:p>
          <a:p>
            <a:pPr algn="just"/>
            <a:r>
              <a:rPr lang="fr-FR" sz="1400" i="1" dirty="0"/>
              <a:t>(Formulaire à demander au service périscolaire par mail periscolaire@bainvillesurmadon.com)</a:t>
            </a:r>
          </a:p>
          <a:p>
            <a:pPr algn="just"/>
            <a:endParaRPr lang="fr-FR" sz="1400" dirty="0"/>
          </a:p>
          <a:p>
            <a:pPr algn="just"/>
            <a:r>
              <a:rPr lang="fr-FR" sz="3200" dirty="0"/>
              <a:t>Etape 02 – Je reçois un mail avec mes identifiants</a:t>
            </a:r>
          </a:p>
          <a:p>
            <a:pPr algn="just"/>
            <a:endParaRPr lang="fr-FR" sz="2000" dirty="0"/>
          </a:p>
          <a:p>
            <a:pPr algn="just"/>
            <a:r>
              <a:rPr lang="fr-FR" sz="3200" dirty="0"/>
              <a:t>Etape 03 – Je complète mon dossier.</a:t>
            </a:r>
          </a:p>
          <a:p>
            <a:pPr algn="just"/>
            <a:endParaRPr lang="fr-FR" sz="2000" dirty="0"/>
          </a:p>
          <a:p>
            <a:pPr algn="just"/>
            <a:r>
              <a:rPr lang="fr-FR" sz="3200" dirty="0"/>
              <a:t>Etape 04 – La Mairie valide mon dossier</a:t>
            </a:r>
          </a:p>
          <a:p>
            <a:pPr algn="just"/>
            <a:endParaRPr lang="fr-FR" sz="2000" dirty="0"/>
          </a:p>
          <a:p>
            <a:pPr algn="just"/>
            <a:r>
              <a:rPr lang="fr-FR" sz="3200" dirty="0"/>
              <a:t>Etape 05 – J’inscris mon enfant aux activités périscolaires</a:t>
            </a:r>
          </a:p>
        </p:txBody>
      </p:sp>
    </p:spTree>
    <p:extLst>
      <p:ext uri="{BB962C8B-B14F-4D97-AF65-F5344CB8AC3E}">
        <p14:creationId xmlns:p14="http://schemas.microsoft.com/office/powerpoint/2010/main" val="3725688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AA9B1D-7D5E-B0AD-4F43-ABEF79FDDDA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E5174E6-F064-8F72-8C1F-4F699B4077B6}"/>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B5295E12-7CDF-8FAD-DA4C-BE975888F140}"/>
              </a:ext>
            </a:extLst>
          </p:cNvPr>
          <p:cNvSpPr>
            <a:spLocks noGrp="1"/>
          </p:cNvSpPr>
          <p:nvPr>
            <p:ph idx="1"/>
          </p:nvPr>
        </p:nvSpPr>
        <p:spPr>
          <a:xfrm>
            <a:off x="838200" y="1749425"/>
            <a:ext cx="10515600" cy="943072"/>
          </a:xfrm>
        </p:spPr>
        <p:txBody>
          <a:bodyPr/>
          <a:lstStyle/>
          <a:p>
            <a:pPr marL="0" indent="0">
              <a:buNone/>
            </a:pPr>
            <a:r>
              <a:rPr lang="fr-FR" sz="4000" b="1" u="sng" dirty="0"/>
              <a:t>Dossier d’inscription : </a:t>
            </a:r>
          </a:p>
        </p:txBody>
      </p:sp>
      <p:pic>
        <p:nvPicPr>
          <p:cNvPr id="4" name="Image 3">
            <a:extLst>
              <a:ext uri="{FF2B5EF4-FFF2-40B4-BE49-F238E27FC236}">
                <a16:creationId xmlns:a16="http://schemas.microsoft.com/office/drawing/2014/main" id="{F597A4E2-889F-84B7-8D7A-0DB59567B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B615340E-3EC4-3054-8F4C-BF42C3272852}"/>
              </a:ext>
            </a:extLst>
          </p:cNvPr>
          <p:cNvPicPr>
            <a:picLocks noChangeAspect="1"/>
          </p:cNvPicPr>
          <p:nvPr/>
        </p:nvPicPr>
        <p:blipFill>
          <a:blip r:embed="rId3"/>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58EE18C2-9FB4-5CF8-CB02-DB6CDEB70E5B}"/>
              </a:ext>
            </a:extLst>
          </p:cNvPr>
          <p:cNvSpPr txBox="1"/>
          <p:nvPr/>
        </p:nvSpPr>
        <p:spPr>
          <a:xfrm>
            <a:off x="4100945" y="2987964"/>
            <a:ext cx="7507523" cy="1569660"/>
          </a:xfrm>
          <a:prstGeom prst="rect">
            <a:avLst/>
          </a:prstGeom>
          <a:noFill/>
        </p:spPr>
        <p:txBody>
          <a:bodyPr wrap="square" rtlCol="0">
            <a:spAutoFit/>
          </a:bodyPr>
          <a:lstStyle/>
          <a:p>
            <a:pPr algn="just"/>
            <a:r>
              <a:rPr lang="fr-FR" sz="3200" dirty="0"/>
              <a:t>Pour compléter le dossier d’inscription, nous vous conseillons de le faire depuis un ordinateur pour plus de facilité.</a:t>
            </a:r>
          </a:p>
        </p:txBody>
      </p:sp>
      <p:pic>
        <p:nvPicPr>
          <p:cNvPr id="8" name="Image 7">
            <a:extLst>
              <a:ext uri="{FF2B5EF4-FFF2-40B4-BE49-F238E27FC236}">
                <a16:creationId xmlns:a16="http://schemas.microsoft.com/office/drawing/2014/main" id="{539C736A-D827-4A9B-83F2-8DAD88ADF333}"/>
              </a:ext>
            </a:extLst>
          </p:cNvPr>
          <p:cNvPicPr>
            <a:picLocks noChangeAspect="1"/>
          </p:cNvPicPr>
          <p:nvPr/>
        </p:nvPicPr>
        <p:blipFill>
          <a:blip r:embed="rId4"/>
          <a:stretch>
            <a:fillRect/>
          </a:stretch>
        </p:blipFill>
        <p:spPr>
          <a:xfrm>
            <a:off x="838200" y="2794096"/>
            <a:ext cx="2433933" cy="2202777"/>
          </a:xfrm>
          <a:prstGeom prst="rect">
            <a:avLst/>
          </a:prstGeom>
        </p:spPr>
      </p:pic>
    </p:spTree>
    <p:extLst>
      <p:ext uri="{BB962C8B-B14F-4D97-AF65-F5344CB8AC3E}">
        <p14:creationId xmlns:p14="http://schemas.microsoft.com/office/powerpoint/2010/main" val="2122379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AA9B1D-7D5E-B0AD-4F43-ABEF79FDDDA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E5174E6-F064-8F72-8C1F-4F699B4077B6}"/>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B5295E12-7CDF-8FAD-DA4C-BE975888F140}"/>
              </a:ext>
            </a:extLst>
          </p:cNvPr>
          <p:cNvSpPr>
            <a:spLocks noGrp="1"/>
          </p:cNvSpPr>
          <p:nvPr>
            <p:ph idx="1"/>
          </p:nvPr>
        </p:nvSpPr>
        <p:spPr>
          <a:xfrm>
            <a:off x="838200" y="1749425"/>
            <a:ext cx="10515600" cy="943072"/>
          </a:xfrm>
        </p:spPr>
        <p:txBody>
          <a:bodyPr/>
          <a:lstStyle/>
          <a:p>
            <a:pPr marL="0" indent="0">
              <a:buNone/>
            </a:pPr>
            <a:r>
              <a:rPr lang="fr-FR" sz="4000" b="1" u="sng" dirty="0"/>
              <a:t>Fonctionnement : </a:t>
            </a:r>
          </a:p>
        </p:txBody>
      </p:sp>
      <p:pic>
        <p:nvPicPr>
          <p:cNvPr id="4" name="Image 3">
            <a:extLst>
              <a:ext uri="{FF2B5EF4-FFF2-40B4-BE49-F238E27FC236}">
                <a16:creationId xmlns:a16="http://schemas.microsoft.com/office/drawing/2014/main" id="{F597A4E2-889F-84B7-8D7A-0DB59567B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B615340E-3EC4-3054-8F4C-BF42C3272852}"/>
              </a:ext>
            </a:extLst>
          </p:cNvPr>
          <p:cNvPicPr>
            <a:picLocks noChangeAspect="1"/>
          </p:cNvPicPr>
          <p:nvPr/>
        </p:nvPicPr>
        <p:blipFill>
          <a:blip r:embed="rId3"/>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58EE18C2-9FB4-5CF8-CB02-DB6CDEB70E5B}"/>
              </a:ext>
            </a:extLst>
          </p:cNvPr>
          <p:cNvSpPr txBox="1"/>
          <p:nvPr/>
        </p:nvSpPr>
        <p:spPr>
          <a:xfrm>
            <a:off x="328924" y="2590800"/>
            <a:ext cx="11534213" cy="2693045"/>
          </a:xfrm>
          <a:prstGeom prst="rect">
            <a:avLst/>
          </a:prstGeom>
          <a:noFill/>
        </p:spPr>
        <p:txBody>
          <a:bodyPr wrap="square" rtlCol="0">
            <a:spAutoFit/>
          </a:bodyPr>
          <a:lstStyle/>
          <a:p>
            <a:r>
              <a:rPr lang="fr-FR" sz="3200" i="1" dirty="0">
                <a:effectLst>
                  <a:outerShdw blurRad="38100" dist="38100" dir="2700000" algn="tl">
                    <a:srgbClr val="000000">
                      <a:alpha val="43137"/>
                    </a:srgbClr>
                  </a:outerShdw>
                </a:effectLst>
              </a:rPr>
              <a:t>Mise en application :</a:t>
            </a:r>
          </a:p>
          <a:p>
            <a:endParaRPr lang="fr-FR" sz="900" dirty="0"/>
          </a:p>
          <a:p>
            <a:pPr algn="just"/>
            <a:r>
              <a:rPr lang="fr-FR" sz="3200" dirty="0"/>
              <a:t>   La plateforme sera mise en production pour la rentrée 2025 – 2026</a:t>
            </a:r>
          </a:p>
          <a:p>
            <a:pPr algn="just"/>
            <a:r>
              <a:rPr lang="fr-FR" sz="3200" dirty="0"/>
              <a:t>   </a:t>
            </a:r>
          </a:p>
          <a:p>
            <a:pPr algn="just"/>
            <a:r>
              <a:rPr lang="fr-FR" sz="3200" dirty="0"/>
              <a:t>   Les dossiers d’inscription au Périscolaire seront à faire via ce portail. L’ancien système sera désactivé mi juillet 2025.</a:t>
            </a:r>
          </a:p>
        </p:txBody>
      </p:sp>
    </p:spTree>
    <p:extLst>
      <p:ext uri="{BB962C8B-B14F-4D97-AF65-F5344CB8AC3E}">
        <p14:creationId xmlns:p14="http://schemas.microsoft.com/office/powerpoint/2010/main" val="3138835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0EED43-EE0E-50A5-6B8A-707C5327301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7426E12-EC12-D6C0-0350-4FDF33B81FCC}"/>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F5FC162E-0364-D9BA-C24B-E29608CCC2C3}"/>
              </a:ext>
            </a:extLst>
          </p:cNvPr>
          <p:cNvSpPr>
            <a:spLocks noGrp="1"/>
          </p:cNvSpPr>
          <p:nvPr>
            <p:ph idx="1"/>
          </p:nvPr>
        </p:nvSpPr>
        <p:spPr>
          <a:xfrm>
            <a:off x="838200" y="1749425"/>
            <a:ext cx="10515600" cy="943072"/>
          </a:xfrm>
        </p:spPr>
        <p:txBody>
          <a:bodyPr/>
          <a:lstStyle/>
          <a:p>
            <a:pPr marL="0" indent="0">
              <a:buNone/>
            </a:pPr>
            <a:r>
              <a:rPr lang="fr-FR" sz="4000" b="1" u="sng" dirty="0"/>
              <a:t>Fonctionnement : </a:t>
            </a:r>
          </a:p>
        </p:txBody>
      </p:sp>
      <p:pic>
        <p:nvPicPr>
          <p:cNvPr id="4" name="Image 3">
            <a:extLst>
              <a:ext uri="{FF2B5EF4-FFF2-40B4-BE49-F238E27FC236}">
                <a16:creationId xmlns:a16="http://schemas.microsoft.com/office/drawing/2014/main" id="{D10505E9-31CE-F7A9-3AD2-EE53D659D8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A8382955-392D-07EC-C02E-92AED1ED06DA}"/>
              </a:ext>
            </a:extLst>
          </p:cNvPr>
          <p:cNvPicPr>
            <a:picLocks noChangeAspect="1"/>
          </p:cNvPicPr>
          <p:nvPr/>
        </p:nvPicPr>
        <p:blipFill>
          <a:blip r:embed="rId3"/>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BFB32741-B9D0-D400-267D-7F1C402A0DF9}"/>
              </a:ext>
            </a:extLst>
          </p:cNvPr>
          <p:cNvSpPr txBox="1"/>
          <p:nvPr/>
        </p:nvSpPr>
        <p:spPr>
          <a:xfrm>
            <a:off x="328924" y="2590800"/>
            <a:ext cx="11729726" cy="3970318"/>
          </a:xfrm>
          <a:prstGeom prst="rect">
            <a:avLst/>
          </a:prstGeom>
          <a:noFill/>
        </p:spPr>
        <p:txBody>
          <a:bodyPr wrap="square" rtlCol="0">
            <a:spAutoFit/>
          </a:bodyPr>
          <a:lstStyle/>
          <a:p>
            <a:r>
              <a:rPr lang="fr-FR" sz="3200" i="1" dirty="0">
                <a:effectLst>
                  <a:outerShdw blurRad="38100" dist="38100" dir="2700000" algn="tl">
                    <a:srgbClr val="000000">
                      <a:alpha val="43137"/>
                    </a:srgbClr>
                  </a:outerShdw>
                </a:effectLst>
              </a:rPr>
              <a:t>Condition d’inscription :</a:t>
            </a:r>
          </a:p>
          <a:p>
            <a:r>
              <a:rPr lang="fr-FR" sz="3200" dirty="0"/>
              <a:t>Les conditions d’inscription seront les mêmes qu’actuellement</a:t>
            </a:r>
          </a:p>
          <a:p>
            <a:r>
              <a:rPr lang="fr-FR" sz="2000" i="1" dirty="0"/>
              <a:t>     (inscription au plus tard le jeudi 19h de la semaine précédente).</a:t>
            </a:r>
          </a:p>
          <a:p>
            <a:endParaRPr lang="fr-FR" sz="2000" i="1" dirty="0"/>
          </a:p>
          <a:p>
            <a:r>
              <a:rPr lang="fr-FR" sz="3200" dirty="0"/>
              <a:t>Passé cette date de prévenance, l’inscription à l’activité pourra être prise en compte via l’adresse mail </a:t>
            </a:r>
            <a:r>
              <a:rPr lang="fr-FR" sz="2900" dirty="0">
                <a:hlinkClick r:id="rId4"/>
              </a:rPr>
              <a:t>periscolaire@bainvillesurmadon.com </a:t>
            </a:r>
            <a:r>
              <a:rPr lang="fr-FR" sz="2900" dirty="0"/>
              <a:t> </a:t>
            </a:r>
            <a:r>
              <a:rPr lang="fr-FR" sz="3200" dirty="0"/>
              <a:t>avec une pénalité.</a:t>
            </a:r>
          </a:p>
          <a:p>
            <a:endParaRPr lang="fr-FR" sz="2000" dirty="0"/>
          </a:p>
          <a:p>
            <a:r>
              <a:rPr lang="fr-FR" sz="3200" dirty="0"/>
              <a:t>Inscription à l’année possible selon le calendrier choisi.</a:t>
            </a:r>
          </a:p>
        </p:txBody>
      </p:sp>
    </p:spTree>
    <p:extLst>
      <p:ext uri="{BB962C8B-B14F-4D97-AF65-F5344CB8AC3E}">
        <p14:creationId xmlns:p14="http://schemas.microsoft.com/office/powerpoint/2010/main" val="2560979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D244E8-8C7D-624A-2847-36476955D611}"/>
            </a:ext>
          </a:extLst>
        </p:cNvPr>
        <p:cNvGrpSpPr/>
        <p:nvPr/>
      </p:nvGrpSpPr>
      <p:grpSpPr>
        <a:xfrm>
          <a:off x="0" y="0"/>
          <a:ext cx="0" cy="0"/>
          <a:chOff x="0" y="0"/>
          <a:chExt cx="0" cy="0"/>
        </a:xfrm>
      </p:grpSpPr>
      <p:pic>
        <p:nvPicPr>
          <p:cNvPr id="8" name="Image 7">
            <a:extLst>
              <a:ext uri="{FF2B5EF4-FFF2-40B4-BE49-F238E27FC236}">
                <a16:creationId xmlns:a16="http://schemas.microsoft.com/office/drawing/2014/main" id="{3276C462-6053-8450-4485-8538177B27EB}"/>
              </a:ext>
            </a:extLst>
          </p:cNvPr>
          <p:cNvPicPr>
            <a:picLocks noChangeAspect="1"/>
          </p:cNvPicPr>
          <p:nvPr/>
        </p:nvPicPr>
        <p:blipFill>
          <a:blip r:embed="rId2"/>
          <a:stretch>
            <a:fillRect/>
          </a:stretch>
        </p:blipFill>
        <p:spPr>
          <a:xfrm>
            <a:off x="8349916" y="4313028"/>
            <a:ext cx="2771087" cy="2344317"/>
          </a:xfrm>
          <a:prstGeom prst="rect">
            <a:avLst/>
          </a:prstGeom>
        </p:spPr>
      </p:pic>
      <p:sp>
        <p:nvSpPr>
          <p:cNvPr id="2" name="Titre 1">
            <a:extLst>
              <a:ext uri="{FF2B5EF4-FFF2-40B4-BE49-F238E27FC236}">
                <a16:creationId xmlns:a16="http://schemas.microsoft.com/office/drawing/2014/main" id="{A393DA2C-6715-B781-3320-6B522ED56DBD}"/>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12DAA3CE-8ABB-995F-05AB-C10E67C84DDE}"/>
              </a:ext>
            </a:extLst>
          </p:cNvPr>
          <p:cNvSpPr>
            <a:spLocks noGrp="1"/>
          </p:cNvSpPr>
          <p:nvPr>
            <p:ph idx="1"/>
          </p:nvPr>
        </p:nvSpPr>
        <p:spPr>
          <a:xfrm>
            <a:off x="838200" y="1749425"/>
            <a:ext cx="10515600" cy="943072"/>
          </a:xfrm>
        </p:spPr>
        <p:txBody>
          <a:bodyPr/>
          <a:lstStyle/>
          <a:p>
            <a:pPr marL="0" indent="0">
              <a:buNone/>
            </a:pPr>
            <a:r>
              <a:rPr lang="fr-FR" sz="4000" b="1" u="sng" dirty="0"/>
              <a:t>Fonctionnement : </a:t>
            </a:r>
          </a:p>
        </p:txBody>
      </p:sp>
      <p:pic>
        <p:nvPicPr>
          <p:cNvPr id="4" name="Image 3">
            <a:extLst>
              <a:ext uri="{FF2B5EF4-FFF2-40B4-BE49-F238E27FC236}">
                <a16:creationId xmlns:a16="http://schemas.microsoft.com/office/drawing/2014/main" id="{CDD395EE-99FE-F4A1-6FB9-5521B95884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E20C6FC3-008A-FE7B-AA6E-428167F85C77}"/>
              </a:ext>
            </a:extLst>
          </p:cNvPr>
          <p:cNvPicPr>
            <a:picLocks noChangeAspect="1"/>
          </p:cNvPicPr>
          <p:nvPr/>
        </p:nvPicPr>
        <p:blipFill>
          <a:blip r:embed="rId4"/>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62171D8D-30E9-3784-D83B-0C8444C3D611}"/>
              </a:ext>
            </a:extLst>
          </p:cNvPr>
          <p:cNvSpPr txBox="1"/>
          <p:nvPr/>
        </p:nvSpPr>
        <p:spPr>
          <a:xfrm>
            <a:off x="328924" y="2590800"/>
            <a:ext cx="11729726" cy="1708160"/>
          </a:xfrm>
          <a:prstGeom prst="rect">
            <a:avLst/>
          </a:prstGeom>
          <a:noFill/>
        </p:spPr>
        <p:txBody>
          <a:bodyPr wrap="square" rtlCol="0">
            <a:spAutoFit/>
          </a:bodyPr>
          <a:lstStyle/>
          <a:p>
            <a:r>
              <a:rPr lang="fr-FR" sz="3200" i="1" dirty="0">
                <a:effectLst>
                  <a:outerShdw blurRad="38100" dist="38100" dir="2700000" algn="tl">
                    <a:srgbClr val="000000">
                      <a:alpha val="43137"/>
                    </a:srgbClr>
                  </a:outerShdw>
                </a:effectLst>
              </a:rPr>
              <a:t>Condition d’inscription :</a:t>
            </a:r>
          </a:p>
          <a:p>
            <a:endParaRPr lang="fr-FR" sz="900" dirty="0"/>
          </a:p>
          <a:p>
            <a:pPr algn="just"/>
            <a:r>
              <a:rPr lang="fr-FR" sz="3200" dirty="0"/>
              <a:t>    En cas de réelles difficultés avec les outils numériques, des solutions seront trouvées au cas par cas.</a:t>
            </a:r>
          </a:p>
        </p:txBody>
      </p:sp>
    </p:spTree>
    <p:extLst>
      <p:ext uri="{BB962C8B-B14F-4D97-AF65-F5344CB8AC3E}">
        <p14:creationId xmlns:p14="http://schemas.microsoft.com/office/powerpoint/2010/main" val="3829749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D55943-467D-368B-5555-B1751701FD6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2AF92E5-5240-79E1-4060-E68ADADBC71A}"/>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4D70A946-C1E7-214E-0C99-2D18890C2F61}"/>
              </a:ext>
            </a:extLst>
          </p:cNvPr>
          <p:cNvSpPr>
            <a:spLocks noGrp="1"/>
          </p:cNvSpPr>
          <p:nvPr>
            <p:ph idx="1"/>
          </p:nvPr>
        </p:nvSpPr>
        <p:spPr>
          <a:xfrm>
            <a:off x="838200" y="1749425"/>
            <a:ext cx="10515600" cy="943072"/>
          </a:xfrm>
        </p:spPr>
        <p:txBody>
          <a:bodyPr/>
          <a:lstStyle/>
          <a:p>
            <a:pPr marL="0" indent="0">
              <a:buNone/>
            </a:pPr>
            <a:r>
              <a:rPr lang="fr-FR" sz="4000" b="1" u="sng" dirty="0"/>
              <a:t>Fonctionnement : </a:t>
            </a:r>
          </a:p>
        </p:txBody>
      </p:sp>
      <p:pic>
        <p:nvPicPr>
          <p:cNvPr id="4" name="Image 3">
            <a:extLst>
              <a:ext uri="{FF2B5EF4-FFF2-40B4-BE49-F238E27FC236}">
                <a16:creationId xmlns:a16="http://schemas.microsoft.com/office/drawing/2014/main" id="{21107061-E2DB-2D07-FEB9-643556E955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69A608E4-D8A2-EFB4-2148-04FFE008503C}"/>
              </a:ext>
            </a:extLst>
          </p:cNvPr>
          <p:cNvPicPr>
            <a:picLocks noChangeAspect="1"/>
          </p:cNvPicPr>
          <p:nvPr/>
        </p:nvPicPr>
        <p:blipFill>
          <a:blip r:embed="rId3"/>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240AA46B-9F4B-A8DD-7036-60A05F77D5D2}"/>
              </a:ext>
            </a:extLst>
          </p:cNvPr>
          <p:cNvSpPr txBox="1"/>
          <p:nvPr/>
        </p:nvSpPr>
        <p:spPr>
          <a:xfrm>
            <a:off x="4066675" y="2884559"/>
            <a:ext cx="7724274" cy="2693045"/>
          </a:xfrm>
          <a:prstGeom prst="rect">
            <a:avLst/>
          </a:prstGeom>
          <a:noFill/>
        </p:spPr>
        <p:txBody>
          <a:bodyPr wrap="square" rtlCol="0">
            <a:spAutoFit/>
          </a:bodyPr>
          <a:lstStyle/>
          <a:p>
            <a:r>
              <a:rPr lang="fr-FR" sz="3200" i="1" dirty="0">
                <a:effectLst>
                  <a:outerShdw blurRad="38100" dist="38100" dir="2700000" algn="tl">
                    <a:srgbClr val="000000">
                      <a:alpha val="43137"/>
                    </a:srgbClr>
                  </a:outerShdw>
                </a:effectLst>
              </a:rPr>
              <a:t>Condition d’inscription :</a:t>
            </a:r>
          </a:p>
          <a:p>
            <a:endParaRPr lang="fr-FR" sz="900" dirty="0"/>
          </a:p>
          <a:p>
            <a:pPr algn="just"/>
            <a:r>
              <a:rPr lang="fr-FR" sz="3200" dirty="0"/>
              <a:t>Pour des raisons de sécurité, aucun enfant ne pourra être accueilli </a:t>
            </a:r>
            <a:r>
              <a:rPr lang="fr-FR" sz="3200"/>
              <a:t>en absence de dossier </a:t>
            </a:r>
            <a:r>
              <a:rPr lang="fr-FR" sz="3200" dirty="0"/>
              <a:t>d’inscription préalable aux services Périscolaires.</a:t>
            </a:r>
          </a:p>
        </p:txBody>
      </p:sp>
      <p:pic>
        <p:nvPicPr>
          <p:cNvPr id="9" name="Image 8">
            <a:extLst>
              <a:ext uri="{FF2B5EF4-FFF2-40B4-BE49-F238E27FC236}">
                <a16:creationId xmlns:a16="http://schemas.microsoft.com/office/drawing/2014/main" id="{885E1B1E-5582-AD61-8747-628E963A05AD}"/>
              </a:ext>
            </a:extLst>
          </p:cNvPr>
          <p:cNvPicPr>
            <a:picLocks noChangeAspect="1"/>
          </p:cNvPicPr>
          <p:nvPr/>
        </p:nvPicPr>
        <p:blipFill>
          <a:blip r:embed="rId4"/>
          <a:stretch>
            <a:fillRect/>
          </a:stretch>
        </p:blipFill>
        <p:spPr>
          <a:xfrm>
            <a:off x="666498" y="2692497"/>
            <a:ext cx="2874990" cy="2584727"/>
          </a:xfrm>
          <a:prstGeom prst="rect">
            <a:avLst/>
          </a:prstGeom>
        </p:spPr>
      </p:pic>
    </p:spTree>
    <p:extLst>
      <p:ext uri="{BB962C8B-B14F-4D97-AF65-F5344CB8AC3E}">
        <p14:creationId xmlns:p14="http://schemas.microsoft.com/office/powerpoint/2010/main" val="161130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E96B9D-7C44-A5AE-E62B-11E292CFE9C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DB97218-A387-03D6-EF18-26C4A799F9B8}"/>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5CBA7500-861E-C308-C7FC-1403D8358916}"/>
              </a:ext>
            </a:extLst>
          </p:cNvPr>
          <p:cNvSpPr>
            <a:spLocks noGrp="1"/>
          </p:cNvSpPr>
          <p:nvPr>
            <p:ph idx="1"/>
          </p:nvPr>
        </p:nvSpPr>
        <p:spPr>
          <a:xfrm>
            <a:off x="838200" y="1749425"/>
            <a:ext cx="10515600" cy="943072"/>
          </a:xfrm>
        </p:spPr>
        <p:txBody>
          <a:bodyPr/>
          <a:lstStyle/>
          <a:p>
            <a:pPr marL="0" indent="0">
              <a:buNone/>
            </a:pPr>
            <a:r>
              <a:rPr lang="fr-FR" sz="4000" b="1" u="sng" dirty="0"/>
              <a:t>Facturation : </a:t>
            </a:r>
          </a:p>
        </p:txBody>
      </p:sp>
      <p:pic>
        <p:nvPicPr>
          <p:cNvPr id="4" name="Image 3">
            <a:extLst>
              <a:ext uri="{FF2B5EF4-FFF2-40B4-BE49-F238E27FC236}">
                <a16:creationId xmlns:a16="http://schemas.microsoft.com/office/drawing/2014/main" id="{C494E146-1A91-6A88-AA90-1D5F9AC9B1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AA325C4D-BD28-B248-79CE-D9DAA7D3C6CE}"/>
              </a:ext>
            </a:extLst>
          </p:cNvPr>
          <p:cNvPicPr>
            <a:picLocks noChangeAspect="1"/>
          </p:cNvPicPr>
          <p:nvPr/>
        </p:nvPicPr>
        <p:blipFill>
          <a:blip r:embed="rId3"/>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0DE13DDA-549A-D2A0-FE30-35038BEF54C2}"/>
              </a:ext>
            </a:extLst>
          </p:cNvPr>
          <p:cNvSpPr txBox="1"/>
          <p:nvPr/>
        </p:nvSpPr>
        <p:spPr>
          <a:xfrm>
            <a:off x="3541488" y="2884559"/>
            <a:ext cx="8249461" cy="2215991"/>
          </a:xfrm>
          <a:prstGeom prst="rect">
            <a:avLst/>
          </a:prstGeom>
          <a:noFill/>
        </p:spPr>
        <p:txBody>
          <a:bodyPr wrap="square" rtlCol="0">
            <a:spAutoFit/>
          </a:bodyPr>
          <a:lstStyle/>
          <a:p>
            <a:r>
              <a:rPr lang="fr-FR" sz="3200" dirty="0"/>
              <a:t>Facturation post-paiement : aucun changement pour la facturation, elle sera toujours à payer au Trésor Public comme actuellement.</a:t>
            </a:r>
          </a:p>
          <a:p>
            <a:endParaRPr lang="fr-FR" sz="1000" dirty="0"/>
          </a:p>
          <a:p>
            <a:r>
              <a:rPr lang="fr-FR" sz="3200" dirty="0"/>
              <a:t>La facturation devrait être plus rapide.</a:t>
            </a:r>
          </a:p>
        </p:txBody>
      </p:sp>
      <p:pic>
        <p:nvPicPr>
          <p:cNvPr id="9220" name="Picture 4" descr="Foire aux questions concernant les règles de facturation entre  professionnels | Autorité de la concurrence">
            <a:extLst>
              <a:ext uri="{FF2B5EF4-FFF2-40B4-BE49-F238E27FC236}">
                <a16:creationId xmlns:a16="http://schemas.microsoft.com/office/drawing/2014/main" id="{835F0D0B-D931-4C9A-1276-B88F59B919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456" y="2784627"/>
            <a:ext cx="2645404" cy="250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3691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3C3636-C57B-FE45-86C1-36ACD200C06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6EE44B1-F389-634D-2B44-43B7E134DB49}"/>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061DA13F-BE91-0033-6F30-1B67A6BF3A4E}"/>
              </a:ext>
            </a:extLst>
          </p:cNvPr>
          <p:cNvSpPr>
            <a:spLocks noGrp="1"/>
          </p:cNvSpPr>
          <p:nvPr>
            <p:ph idx="1"/>
          </p:nvPr>
        </p:nvSpPr>
        <p:spPr>
          <a:xfrm>
            <a:off x="838200" y="1749425"/>
            <a:ext cx="10515600" cy="943072"/>
          </a:xfrm>
        </p:spPr>
        <p:txBody>
          <a:bodyPr/>
          <a:lstStyle/>
          <a:p>
            <a:pPr marL="0" indent="0">
              <a:buNone/>
            </a:pPr>
            <a:r>
              <a:rPr lang="fr-FR" sz="4000" b="1" u="sng" dirty="0"/>
              <a:t>Fonctionnement : </a:t>
            </a:r>
          </a:p>
        </p:txBody>
      </p:sp>
      <p:pic>
        <p:nvPicPr>
          <p:cNvPr id="4" name="Image 3">
            <a:extLst>
              <a:ext uri="{FF2B5EF4-FFF2-40B4-BE49-F238E27FC236}">
                <a16:creationId xmlns:a16="http://schemas.microsoft.com/office/drawing/2014/main" id="{0E35E8F1-BD48-A93E-0ED0-6631648A52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EB964675-89DB-4C4E-E187-C56423D36B99}"/>
              </a:ext>
            </a:extLst>
          </p:cNvPr>
          <p:cNvPicPr>
            <a:picLocks noChangeAspect="1"/>
          </p:cNvPicPr>
          <p:nvPr/>
        </p:nvPicPr>
        <p:blipFill>
          <a:blip r:embed="rId3"/>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22CF2E79-222C-B67A-919E-C717D7B371F6}"/>
              </a:ext>
            </a:extLst>
          </p:cNvPr>
          <p:cNvSpPr txBox="1"/>
          <p:nvPr/>
        </p:nvSpPr>
        <p:spPr>
          <a:xfrm>
            <a:off x="328924" y="2590800"/>
            <a:ext cx="11729726" cy="2677656"/>
          </a:xfrm>
          <a:prstGeom prst="rect">
            <a:avLst/>
          </a:prstGeom>
          <a:noFill/>
        </p:spPr>
        <p:txBody>
          <a:bodyPr wrap="square" rtlCol="0">
            <a:spAutoFit/>
          </a:bodyPr>
          <a:lstStyle/>
          <a:p>
            <a:endParaRPr lang="fr-FR" sz="3200" i="1" dirty="0">
              <a:effectLst>
                <a:outerShdw blurRad="38100" dist="38100" dir="2700000" algn="tl">
                  <a:srgbClr val="000000">
                    <a:alpha val="43137"/>
                  </a:srgbClr>
                </a:outerShdw>
              </a:effectLst>
            </a:endParaRPr>
          </a:p>
          <a:p>
            <a:pPr algn="just"/>
            <a:r>
              <a:rPr lang="fr-FR" sz="3200" dirty="0"/>
              <a:t>Pour toutes questions relatives aux dispositifs périscolaires, une seule adresse :</a:t>
            </a:r>
          </a:p>
          <a:p>
            <a:pPr algn="ctr"/>
            <a:r>
              <a:rPr lang="fr-FR" sz="3200" dirty="0">
                <a:hlinkClick r:id="rId4"/>
              </a:rPr>
              <a:t>periscolaire@bainvillesurmadon.com</a:t>
            </a:r>
            <a:endParaRPr lang="fr-FR" sz="3200" dirty="0"/>
          </a:p>
          <a:p>
            <a:pPr algn="ctr"/>
            <a:endParaRPr lang="fr-FR" sz="800" dirty="0"/>
          </a:p>
          <a:p>
            <a:pPr algn="ctr"/>
            <a:r>
              <a:rPr lang="fr-FR" sz="3200" dirty="0"/>
              <a:t>et un téléphone (pour les urgences) : 03.83.47.94.50</a:t>
            </a:r>
          </a:p>
        </p:txBody>
      </p:sp>
    </p:spTree>
    <p:extLst>
      <p:ext uri="{BB962C8B-B14F-4D97-AF65-F5344CB8AC3E}">
        <p14:creationId xmlns:p14="http://schemas.microsoft.com/office/powerpoint/2010/main" val="891126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03BBD6-952F-B076-5FD4-5176BF65FF60}"/>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2B789E17-26C5-320E-B8DF-621918DD5633}"/>
              </a:ext>
            </a:extLst>
          </p:cNvPr>
          <p:cNvSpPr>
            <a:spLocks noGrp="1"/>
          </p:cNvSpPr>
          <p:nvPr>
            <p:ph idx="1"/>
          </p:nvPr>
        </p:nvSpPr>
        <p:spPr/>
        <p:txBody>
          <a:bodyPr>
            <a:normAutofit lnSpcReduction="10000"/>
          </a:bodyPr>
          <a:lstStyle/>
          <a:p>
            <a:pPr marL="0" indent="0">
              <a:buNone/>
            </a:pPr>
            <a:r>
              <a:rPr lang="fr-FR" sz="4000" b="1" u="sng" dirty="0"/>
              <a:t>Objectif : </a:t>
            </a:r>
          </a:p>
          <a:p>
            <a:pPr marL="0" indent="0">
              <a:buNone/>
            </a:pPr>
            <a:endParaRPr lang="fr-FR" sz="1200" dirty="0"/>
          </a:p>
          <a:p>
            <a:r>
              <a:rPr lang="fr-FR" sz="4000" dirty="0"/>
              <a:t> Simplifier et dématérialiser la gestion des activités périscolaires et extrascolaires,</a:t>
            </a:r>
          </a:p>
          <a:p>
            <a:r>
              <a:rPr lang="fr-FR" sz="4000" dirty="0"/>
              <a:t> Gagner du temps dans les missions quotidiennes pour organiser le service aux familles,</a:t>
            </a:r>
          </a:p>
          <a:p>
            <a:r>
              <a:rPr lang="fr-FR" sz="4000" dirty="0"/>
              <a:t> Sécuriser davantage les opérations.</a:t>
            </a:r>
          </a:p>
          <a:p>
            <a:pPr marL="0" indent="0">
              <a:buNone/>
            </a:pPr>
            <a:endParaRPr lang="fr-FR" dirty="0"/>
          </a:p>
        </p:txBody>
      </p:sp>
      <p:pic>
        <p:nvPicPr>
          <p:cNvPr id="4" name="Image 3">
            <a:extLst>
              <a:ext uri="{FF2B5EF4-FFF2-40B4-BE49-F238E27FC236}">
                <a16:creationId xmlns:a16="http://schemas.microsoft.com/office/drawing/2014/main" id="{469C1B85-59EB-68CB-0B4F-DF85998A94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BB2D51B3-7688-1823-D1CD-F71FC66F51B6}"/>
              </a:ext>
            </a:extLst>
          </p:cNvPr>
          <p:cNvPicPr>
            <a:picLocks noChangeAspect="1"/>
          </p:cNvPicPr>
          <p:nvPr/>
        </p:nvPicPr>
        <p:blipFill>
          <a:blip r:embed="rId3"/>
          <a:stretch>
            <a:fillRect/>
          </a:stretch>
        </p:blipFill>
        <p:spPr>
          <a:xfrm>
            <a:off x="6877579" y="495756"/>
            <a:ext cx="2368272" cy="796410"/>
          </a:xfrm>
          <a:prstGeom prst="rect">
            <a:avLst/>
          </a:prstGeom>
        </p:spPr>
      </p:pic>
    </p:spTree>
    <p:extLst>
      <p:ext uri="{BB962C8B-B14F-4D97-AF65-F5344CB8AC3E}">
        <p14:creationId xmlns:p14="http://schemas.microsoft.com/office/powerpoint/2010/main" val="3127822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9F0AB9-323A-8959-397D-510E3C3C249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035A731-4A6A-0061-8F41-16F8A85BFBDB}"/>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pic>
        <p:nvPicPr>
          <p:cNvPr id="4" name="Image 3">
            <a:extLst>
              <a:ext uri="{FF2B5EF4-FFF2-40B4-BE49-F238E27FC236}">
                <a16:creationId xmlns:a16="http://schemas.microsoft.com/office/drawing/2014/main" id="{614D1A0A-E2D0-7332-03F9-9C8F101D15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0EBC3530-6E76-C24E-1016-2EADCD6DFD48}"/>
              </a:ext>
            </a:extLst>
          </p:cNvPr>
          <p:cNvPicPr>
            <a:picLocks noChangeAspect="1"/>
          </p:cNvPicPr>
          <p:nvPr/>
        </p:nvPicPr>
        <p:blipFill>
          <a:blip r:embed="rId3"/>
          <a:stretch>
            <a:fillRect/>
          </a:stretch>
        </p:blipFill>
        <p:spPr>
          <a:xfrm>
            <a:off x="6877579" y="495756"/>
            <a:ext cx="2368272" cy="796410"/>
          </a:xfrm>
          <a:prstGeom prst="rect">
            <a:avLst/>
          </a:prstGeom>
        </p:spPr>
      </p:pic>
      <p:pic>
        <p:nvPicPr>
          <p:cNvPr id="7" name="Image 6">
            <a:extLst>
              <a:ext uri="{FF2B5EF4-FFF2-40B4-BE49-F238E27FC236}">
                <a16:creationId xmlns:a16="http://schemas.microsoft.com/office/drawing/2014/main" id="{237AD2B6-FA08-DAB2-6104-306725573080}"/>
              </a:ext>
            </a:extLst>
          </p:cNvPr>
          <p:cNvPicPr>
            <a:picLocks noChangeAspect="1"/>
          </p:cNvPicPr>
          <p:nvPr/>
        </p:nvPicPr>
        <p:blipFill>
          <a:blip r:embed="rId4"/>
          <a:stretch>
            <a:fillRect/>
          </a:stretch>
        </p:blipFill>
        <p:spPr>
          <a:xfrm>
            <a:off x="2890065" y="2075894"/>
            <a:ext cx="5171650" cy="3193604"/>
          </a:xfrm>
          <a:prstGeom prst="rect">
            <a:avLst/>
          </a:prstGeom>
        </p:spPr>
      </p:pic>
    </p:spTree>
    <p:extLst>
      <p:ext uri="{BB962C8B-B14F-4D97-AF65-F5344CB8AC3E}">
        <p14:creationId xmlns:p14="http://schemas.microsoft.com/office/powerpoint/2010/main" val="162233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771B65-E85C-658B-D9D6-DD96B571380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AB6F2CF-0403-3939-A8E5-EAC35A1DFE78}"/>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3B7767E1-AC89-7857-0F8F-C9B568D5A1CC}"/>
              </a:ext>
            </a:extLst>
          </p:cNvPr>
          <p:cNvSpPr>
            <a:spLocks noGrp="1"/>
          </p:cNvSpPr>
          <p:nvPr>
            <p:ph idx="1"/>
          </p:nvPr>
        </p:nvSpPr>
        <p:spPr>
          <a:xfrm>
            <a:off x="838200" y="2814173"/>
            <a:ext cx="10515600" cy="1265457"/>
          </a:xfrm>
        </p:spPr>
        <p:txBody>
          <a:bodyPr>
            <a:normAutofit/>
            <a:scene3d>
              <a:camera prst="orthographicFront"/>
              <a:lightRig rig="threePt" dir="t"/>
            </a:scene3d>
            <a:sp3d extrusionH="57150">
              <a:bevelT w="38100" h="38100" prst="angle"/>
            </a:sp3d>
          </a:bodyPr>
          <a:lstStyle/>
          <a:p>
            <a:pPr marL="0" indent="0" algn="ctr">
              <a:buNone/>
            </a:pPr>
            <a:r>
              <a:rPr lang="fr-FR" sz="6000" b="1" dirty="0">
                <a:solidFill>
                  <a:schemeClr val="bg2">
                    <a:lumMod val="25000"/>
                  </a:schemeClr>
                </a:solidFill>
                <a:effectLst>
                  <a:outerShdw blurRad="38100" dist="38100" dir="2700000" algn="tl">
                    <a:srgbClr val="000000">
                      <a:alpha val="43137"/>
                    </a:srgbClr>
                  </a:outerShdw>
                </a:effectLst>
              </a:rPr>
              <a:t>Merci pour votre attention.</a:t>
            </a:r>
          </a:p>
        </p:txBody>
      </p:sp>
      <p:pic>
        <p:nvPicPr>
          <p:cNvPr id="4" name="Image 3">
            <a:extLst>
              <a:ext uri="{FF2B5EF4-FFF2-40B4-BE49-F238E27FC236}">
                <a16:creationId xmlns:a16="http://schemas.microsoft.com/office/drawing/2014/main" id="{80AA5E87-1712-5136-C2B4-0731AFC228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302CA1E7-5272-3A1E-077E-CC2DF9D05F17}"/>
              </a:ext>
            </a:extLst>
          </p:cNvPr>
          <p:cNvPicPr>
            <a:picLocks noChangeAspect="1"/>
          </p:cNvPicPr>
          <p:nvPr/>
        </p:nvPicPr>
        <p:blipFill>
          <a:blip r:embed="rId3"/>
          <a:stretch>
            <a:fillRect/>
          </a:stretch>
        </p:blipFill>
        <p:spPr>
          <a:xfrm>
            <a:off x="6877579" y="495756"/>
            <a:ext cx="2368272" cy="796410"/>
          </a:xfrm>
          <a:prstGeom prst="rect">
            <a:avLst/>
          </a:prstGeom>
        </p:spPr>
      </p:pic>
    </p:spTree>
    <p:extLst>
      <p:ext uri="{BB962C8B-B14F-4D97-AF65-F5344CB8AC3E}">
        <p14:creationId xmlns:p14="http://schemas.microsoft.com/office/powerpoint/2010/main" val="3074204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8A5B6-137F-5712-B608-A4ED5B30DFC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8710E3D-C183-6E8B-F6C6-78A18A4A38C2}"/>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44AEEEF3-F869-62F1-1F66-1F3831921830}"/>
              </a:ext>
            </a:extLst>
          </p:cNvPr>
          <p:cNvSpPr>
            <a:spLocks noGrp="1"/>
          </p:cNvSpPr>
          <p:nvPr>
            <p:ph idx="1"/>
          </p:nvPr>
        </p:nvSpPr>
        <p:spPr/>
        <p:txBody>
          <a:bodyPr>
            <a:normAutofit/>
          </a:bodyPr>
          <a:lstStyle/>
          <a:p>
            <a:pPr marL="0" indent="0">
              <a:buNone/>
            </a:pPr>
            <a:r>
              <a:rPr lang="fr-FR" sz="4000" b="1" u="sng" dirty="0"/>
              <a:t>C’est quoi Cityviz : </a:t>
            </a:r>
          </a:p>
          <a:p>
            <a:pPr marL="0" indent="0">
              <a:buNone/>
            </a:pPr>
            <a:endParaRPr lang="fr-FR" sz="800" dirty="0"/>
          </a:p>
          <a:p>
            <a:pPr marL="0" indent="0" algn="ctr">
              <a:buNone/>
            </a:pPr>
            <a:r>
              <a:rPr lang="fr-FR" sz="4000" dirty="0"/>
              <a:t>Cityviz est un espace sur le web et accessible depuis un ordinateur ou via l’application sur un smartphone. Il permet d'inscrire ses enfants aux services périscolaires de votre commune afin de réserver des présences aux différentes activités proposées.</a:t>
            </a:r>
          </a:p>
        </p:txBody>
      </p:sp>
      <p:pic>
        <p:nvPicPr>
          <p:cNvPr id="4" name="Image 3">
            <a:extLst>
              <a:ext uri="{FF2B5EF4-FFF2-40B4-BE49-F238E27FC236}">
                <a16:creationId xmlns:a16="http://schemas.microsoft.com/office/drawing/2014/main" id="{81FBF5C0-93B3-B7A9-1D2D-8BB3EB695D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D563804B-1B64-2844-B2BA-7A36B1F3630D}"/>
              </a:ext>
            </a:extLst>
          </p:cNvPr>
          <p:cNvPicPr>
            <a:picLocks noChangeAspect="1"/>
          </p:cNvPicPr>
          <p:nvPr/>
        </p:nvPicPr>
        <p:blipFill>
          <a:blip r:embed="rId3"/>
          <a:stretch>
            <a:fillRect/>
          </a:stretch>
        </p:blipFill>
        <p:spPr>
          <a:xfrm>
            <a:off x="6877579" y="495756"/>
            <a:ext cx="2368272" cy="796410"/>
          </a:xfrm>
          <a:prstGeom prst="rect">
            <a:avLst/>
          </a:prstGeom>
        </p:spPr>
      </p:pic>
    </p:spTree>
    <p:extLst>
      <p:ext uri="{BB962C8B-B14F-4D97-AF65-F5344CB8AC3E}">
        <p14:creationId xmlns:p14="http://schemas.microsoft.com/office/powerpoint/2010/main" val="2223726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90FF68-32A6-57D8-9AC0-97F91641E06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6BCB114-D3BE-1667-5744-1A872B12DFCB}"/>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61E8F3A2-8C6C-8012-0C33-D0D952992ADA}"/>
              </a:ext>
            </a:extLst>
          </p:cNvPr>
          <p:cNvSpPr>
            <a:spLocks noGrp="1"/>
          </p:cNvSpPr>
          <p:nvPr>
            <p:ph idx="1"/>
          </p:nvPr>
        </p:nvSpPr>
        <p:spPr>
          <a:xfrm>
            <a:off x="838200" y="1749425"/>
            <a:ext cx="10515600" cy="943072"/>
          </a:xfrm>
        </p:spPr>
        <p:txBody>
          <a:bodyPr/>
          <a:lstStyle/>
          <a:p>
            <a:pPr marL="0" indent="0">
              <a:buNone/>
            </a:pPr>
            <a:r>
              <a:rPr lang="fr-FR" sz="4000" b="1" u="sng" dirty="0"/>
              <a:t>C’est quoi Cityviz : </a:t>
            </a:r>
          </a:p>
        </p:txBody>
      </p:sp>
      <p:pic>
        <p:nvPicPr>
          <p:cNvPr id="4" name="Image 3">
            <a:extLst>
              <a:ext uri="{FF2B5EF4-FFF2-40B4-BE49-F238E27FC236}">
                <a16:creationId xmlns:a16="http://schemas.microsoft.com/office/drawing/2014/main" id="{DA7A9F24-0AB9-0E06-A3FC-DAFF3C7C57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ECB416FD-7FCE-CF9C-270E-E41AE5E52063}"/>
              </a:ext>
            </a:extLst>
          </p:cNvPr>
          <p:cNvPicPr>
            <a:picLocks noChangeAspect="1"/>
          </p:cNvPicPr>
          <p:nvPr/>
        </p:nvPicPr>
        <p:blipFill>
          <a:blip r:embed="rId3"/>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6F636D07-E30B-8B5D-F9B4-910E7166A00F}"/>
              </a:ext>
            </a:extLst>
          </p:cNvPr>
          <p:cNvSpPr txBox="1"/>
          <p:nvPr/>
        </p:nvSpPr>
        <p:spPr>
          <a:xfrm>
            <a:off x="3124200" y="2857499"/>
            <a:ext cx="8782050" cy="1938992"/>
          </a:xfrm>
          <a:prstGeom prst="rect">
            <a:avLst/>
          </a:prstGeom>
          <a:noFill/>
        </p:spPr>
        <p:txBody>
          <a:bodyPr wrap="square" rtlCol="0">
            <a:spAutoFit/>
          </a:bodyPr>
          <a:lstStyle/>
          <a:p>
            <a:pPr algn="ctr"/>
            <a:r>
              <a:rPr lang="fr-FR" sz="4000" dirty="0"/>
              <a:t>Prise en main rapide, suivi des inscriptions, analyse statistique, gestion des accompagnants intégrée…</a:t>
            </a:r>
          </a:p>
        </p:txBody>
      </p:sp>
      <p:pic>
        <p:nvPicPr>
          <p:cNvPr id="2050" name="Picture 2">
            <a:extLst>
              <a:ext uri="{FF2B5EF4-FFF2-40B4-BE49-F238E27FC236}">
                <a16:creationId xmlns:a16="http://schemas.microsoft.com/office/drawing/2014/main" id="{9FA60435-3347-5B54-002E-1375C17CBD3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918436"/>
            <a:ext cx="1866900"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9259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B6B248-5C44-578E-894D-C88D2148877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51EA5F5-8BA7-3D5B-21D9-3E128FC4382C}"/>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2552DD16-FE3C-6105-F40C-C8654431CE53}"/>
              </a:ext>
            </a:extLst>
          </p:cNvPr>
          <p:cNvSpPr>
            <a:spLocks noGrp="1"/>
          </p:cNvSpPr>
          <p:nvPr>
            <p:ph idx="1"/>
          </p:nvPr>
        </p:nvSpPr>
        <p:spPr>
          <a:xfrm>
            <a:off x="838200" y="1749425"/>
            <a:ext cx="10515600" cy="943072"/>
          </a:xfrm>
        </p:spPr>
        <p:txBody>
          <a:bodyPr/>
          <a:lstStyle/>
          <a:p>
            <a:pPr marL="0" indent="0">
              <a:buNone/>
            </a:pPr>
            <a:r>
              <a:rPr lang="fr-FR" sz="4000" b="1" u="sng" dirty="0"/>
              <a:t>C’est quoi Cityviz : </a:t>
            </a:r>
          </a:p>
        </p:txBody>
      </p:sp>
      <p:pic>
        <p:nvPicPr>
          <p:cNvPr id="4" name="Image 3">
            <a:extLst>
              <a:ext uri="{FF2B5EF4-FFF2-40B4-BE49-F238E27FC236}">
                <a16:creationId xmlns:a16="http://schemas.microsoft.com/office/drawing/2014/main" id="{19C7150D-1C47-B51C-49B0-F84CB646E9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45D48E8D-66F3-7484-440F-ECC1C42B8B05}"/>
              </a:ext>
            </a:extLst>
          </p:cNvPr>
          <p:cNvPicPr>
            <a:picLocks noChangeAspect="1"/>
          </p:cNvPicPr>
          <p:nvPr/>
        </p:nvPicPr>
        <p:blipFill>
          <a:blip r:embed="rId3"/>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82712048-EA9E-0665-D152-43CC56949B53}"/>
              </a:ext>
            </a:extLst>
          </p:cNvPr>
          <p:cNvSpPr txBox="1"/>
          <p:nvPr/>
        </p:nvSpPr>
        <p:spPr>
          <a:xfrm>
            <a:off x="3124200" y="2590800"/>
            <a:ext cx="8782050" cy="3170099"/>
          </a:xfrm>
          <a:prstGeom prst="rect">
            <a:avLst/>
          </a:prstGeom>
          <a:noFill/>
        </p:spPr>
        <p:txBody>
          <a:bodyPr wrap="square" rtlCol="0">
            <a:spAutoFit/>
          </a:bodyPr>
          <a:lstStyle/>
          <a:p>
            <a:pPr algn="ctr"/>
            <a:r>
              <a:rPr lang="fr-FR" sz="4000" dirty="0"/>
              <a:t>Applications natives adaptées aux différents utilisateurs (administrateurs, encadrants, parents) pour faciliter les échanges, respecter les délais de prévenance et améliorer le suivi.</a:t>
            </a:r>
          </a:p>
        </p:txBody>
      </p:sp>
      <p:pic>
        <p:nvPicPr>
          <p:cNvPr id="3074" name="Picture 2">
            <a:extLst>
              <a:ext uri="{FF2B5EF4-FFF2-40B4-BE49-F238E27FC236}">
                <a16:creationId xmlns:a16="http://schemas.microsoft.com/office/drawing/2014/main" id="{38202B21-A8B3-D5A1-7B4E-CB836C011D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2946304"/>
            <a:ext cx="1872000" cy="18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266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952413-707F-9CF4-2B04-C4C36BBAC2C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4B714B7-435E-BAFF-1421-23982359C069}"/>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9198325E-1D6D-B7BC-596B-D8E0015067A6}"/>
              </a:ext>
            </a:extLst>
          </p:cNvPr>
          <p:cNvSpPr>
            <a:spLocks noGrp="1"/>
          </p:cNvSpPr>
          <p:nvPr>
            <p:ph idx="1"/>
          </p:nvPr>
        </p:nvSpPr>
        <p:spPr>
          <a:xfrm>
            <a:off x="838200" y="1749425"/>
            <a:ext cx="10515600" cy="943072"/>
          </a:xfrm>
        </p:spPr>
        <p:txBody>
          <a:bodyPr/>
          <a:lstStyle/>
          <a:p>
            <a:pPr marL="0" indent="0">
              <a:buNone/>
            </a:pPr>
            <a:r>
              <a:rPr lang="fr-FR" sz="4000" b="1" u="sng" dirty="0"/>
              <a:t>C’est quoi Cityviz : </a:t>
            </a:r>
          </a:p>
        </p:txBody>
      </p:sp>
      <p:pic>
        <p:nvPicPr>
          <p:cNvPr id="4" name="Image 3">
            <a:extLst>
              <a:ext uri="{FF2B5EF4-FFF2-40B4-BE49-F238E27FC236}">
                <a16:creationId xmlns:a16="http://schemas.microsoft.com/office/drawing/2014/main" id="{C2AF13E5-0987-A1C3-DB06-2395CFE00E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5537BF4C-D2CE-4853-E106-294264B0AC4B}"/>
              </a:ext>
            </a:extLst>
          </p:cNvPr>
          <p:cNvPicPr>
            <a:picLocks noChangeAspect="1"/>
          </p:cNvPicPr>
          <p:nvPr/>
        </p:nvPicPr>
        <p:blipFill>
          <a:blip r:embed="rId3"/>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E7E4545D-22C9-ECAF-A646-9AFDDEF40288}"/>
              </a:ext>
            </a:extLst>
          </p:cNvPr>
          <p:cNvSpPr txBox="1"/>
          <p:nvPr/>
        </p:nvSpPr>
        <p:spPr>
          <a:xfrm>
            <a:off x="3124200" y="2590800"/>
            <a:ext cx="8934450" cy="2554545"/>
          </a:xfrm>
          <a:prstGeom prst="rect">
            <a:avLst/>
          </a:prstGeom>
          <a:noFill/>
        </p:spPr>
        <p:txBody>
          <a:bodyPr wrap="square" rtlCol="0">
            <a:spAutoFit/>
          </a:bodyPr>
          <a:lstStyle/>
          <a:p>
            <a:pPr algn="ctr"/>
            <a:r>
              <a:rPr lang="fr-FR" sz="4000" dirty="0"/>
              <a:t>Une dématérialisation facilitée &amp; accélérée avec des processus de travail collaboratifs, disponible sur smartphone, tablette et ordinateur.</a:t>
            </a:r>
          </a:p>
        </p:txBody>
      </p:sp>
      <p:pic>
        <p:nvPicPr>
          <p:cNvPr id="4098" name="Picture 2" descr="motivation (2)">
            <a:extLst>
              <a:ext uri="{FF2B5EF4-FFF2-40B4-BE49-F238E27FC236}">
                <a16:creationId xmlns:a16="http://schemas.microsoft.com/office/drawing/2014/main" id="{A7060659-8EFC-8394-E65E-4A1397369F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5200" y="3073497"/>
            <a:ext cx="1872000" cy="18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4110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C15117-3926-CDDC-857B-8320CC307CA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AC4BFAF-C444-90F9-46D9-6771767085DA}"/>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C32CE5C4-8475-52AA-B40C-29738CE21CDE}"/>
              </a:ext>
            </a:extLst>
          </p:cNvPr>
          <p:cNvSpPr>
            <a:spLocks noGrp="1"/>
          </p:cNvSpPr>
          <p:nvPr>
            <p:ph idx="1"/>
          </p:nvPr>
        </p:nvSpPr>
        <p:spPr>
          <a:xfrm>
            <a:off x="838200" y="1749425"/>
            <a:ext cx="10515600" cy="943072"/>
          </a:xfrm>
        </p:spPr>
        <p:txBody>
          <a:bodyPr/>
          <a:lstStyle/>
          <a:p>
            <a:pPr marL="0" indent="0">
              <a:buNone/>
            </a:pPr>
            <a:r>
              <a:rPr lang="fr-FR" sz="4000" b="1" u="sng" dirty="0"/>
              <a:t>C’est quoi Cityviz : </a:t>
            </a:r>
          </a:p>
        </p:txBody>
      </p:sp>
      <p:pic>
        <p:nvPicPr>
          <p:cNvPr id="4" name="Image 3">
            <a:extLst>
              <a:ext uri="{FF2B5EF4-FFF2-40B4-BE49-F238E27FC236}">
                <a16:creationId xmlns:a16="http://schemas.microsoft.com/office/drawing/2014/main" id="{E5402BB0-DBA2-9A9B-D3E3-EBB3302186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DF0AED13-9D84-CD03-103C-EFE8AE37F98C}"/>
              </a:ext>
            </a:extLst>
          </p:cNvPr>
          <p:cNvPicPr>
            <a:picLocks noChangeAspect="1"/>
          </p:cNvPicPr>
          <p:nvPr/>
        </p:nvPicPr>
        <p:blipFill>
          <a:blip r:embed="rId3"/>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F14C873D-79E6-B728-2906-754DFF78D22E}"/>
              </a:ext>
            </a:extLst>
          </p:cNvPr>
          <p:cNvSpPr txBox="1"/>
          <p:nvPr/>
        </p:nvSpPr>
        <p:spPr>
          <a:xfrm>
            <a:off x="3124200" y="2590800"/>
            <a:ext cx="8934450" cy="2554545"/>
          </a:xfrm>
          <a:prstGeom prst="rect">
            <a:avLst/>
          </a:prstGeom>
          <a:noFill/>
        </p:spPr>
        <p:txBody>
          <a:bodyPr wrap="square" rtlCol="0">
            <a:spAutoFit/>
          </a:bodyPr>
          <a:lstStyle/>
          <a:p>
            <a:pPr algn="ctr"/>
            <a:r>
              <a:rPr lang="fr-FR" sz="4000" dirty="0"/>
              <a:t>Respecte les normes de sécurité les plus strictes, telles que l’ISO 27001 et le RGPD, assurant ainsi une protection robuste des données et de la vie privée.</a:t>
            </a:r>
          </a:p>
        </p:txBody>
      </p:sp>
      <p:pic>
        <p:nvPicPr>
          <p:cNvPr id="5122" name="Picture 2" descr="conforme (1)">
            <a:extLst>
              <a:ext uri="{FF2B5EF4-FFF2-40B4-BE49-F238E27FC236}">
                <a16:creationId xmlns:a16="http://schemas.microsoft.com/office/drawing/2014/main" id="{0C59D275-5BA9-D720-3C49-3586C8247B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9650" y="3028950"/>
            <a:ext cx="1872000" cy="18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2082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C71C2C-9BA1-E2CF-A342-609FFCD4B2C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E0538AC-DAD5-0127-2F14-94817E108DEE}"/>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6555DB26-D8DC-D2BE-EC87-C0FFF85907A7}"/>
              </a:ext>
            </a:extLst>
          </p:cNvPr>
          <p:cNvSpPr>
            <a:spLocks noGrp="1"/>
          </p:cNvSpPr>
          <p:nvPr>
            <p:ph idx="1"/>
          </p:nvPr>
        </p:nvSpPr>
        <p:spPr>
          <a:xfrm>
            <a:off x="838200" y="1749425"/>
            <a:ext cx="10515600" cy="943072"/>
          </a:xfrm>
        </p:spPr>
        <p:txBody>
          <a:bodyPr/>
          <a:lstStyle/>
          <a:p>
            <a:pPr marL="0" indent="0">
              <a:buNone/>
            </a:pPr>
            <a:r>
              <a:rPr lang="fr-FR" sz="4000" b="1" u="sng" dirty="0"/>
              <a:t>C’est quoi Cityviz : </a:t>
            </a:r>
          </a:p>
        </p:txBody>
      </p:sp>
      <p:pic>
        <p:nvPicPr>
          <p:cNvPr id="4" name="Image 3">
            <a:extLst>
              <a:ext uri="{FF2B5EF4-FFF2-40B4-BE49-F238E27FC236}">
                <a16:creationId xmlns:a16="http://schemas.microsoft.com/office/drawing/2014/main" id="{86D84D71-6299-8D70-6B03-B21A9BD843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BAA8F678-87EF-DFE9-43B8-87B0904867DA}"/>
              </a:ext>
            </a:extLst>
          </p:cNvPr>
          <p:cNvPicPr>
            <a:picLocks noChangeAspect="1"/>
          </p:cNvPicPr>
          <p:nvPr/>
        </p:nvPicPr>
        <p:blipFill>
          <a:blip r:embed="rId3"/>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2508AB3A-10D6-B7F7-F290-263E0289B449}"/>
              </a:ext>
            </a:extLst>
          </p:cNvPr>
          <p:cNvSpPr txBox="1"/>
          <p:nvPr/>
        </p:nvSpPr>
        <p:spPr>
          <a:xfrm>
            <a:off x="3124200" y="2590800"/>
            <a:ext cx="8934450" cy="2554545"/>
          </a:xfrm>
          <a:prstGeom prst="rect">
            <a:avLst/>
          </a:prstGeom>
          <a:noFill/>
        </p:spPr>
        <p:txBody>
          <a:bodyPr wrap="square" rtlCol="0">
            <a:spAutoFit/>
          </a:bodyPr>
          <a:lstStyle/>
          <a:p>
            <a:pPr algn="ctr"/>
            <a:r>
              <a:rPr lang="fr-FR" sz="4000" dirty="0"/>
              <a:t>L’application est dotée d’une messagerie pour une meilleure communication avec les parents et les membres du périscolaire.</a:t>
            </a:r>
          </a:p>
        </p:txBody>
      </p:sp>
      <p:pic>
        <p:nvPicPr>
          <p:cNvPr id="6146" name="Picture 2" descr="Vecteur gratuit illustration de concept de mégaphone">
            <a:extLst>
              <a:ext uri="{FF2B5EF4-FFF2-40B4-BE49-F238E27FC236}">
                <a16:creationId xmlns:a16="http://schemas.microsoft.com/office/drawing/2014/main" id="{8E1AE430-0AE4-A80C-5DE3-F122F4C0FC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5256" y="2950464"/>
            <a:ext cx="2340864" cy="2340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0335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7813D-0C2C-883D-CFE8-1157A59F9F9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C69CD41-D81B-BA2D-9C8A-9833299C2E75}"/>
              </a:ext>
            </a:extLst>
          </p:cNvPr>
          <p:cNvSpPr>
            <a:spLocks noGrp="1"/>
          </p:cNvSpPr>
          <p:nvPr>
            <p:ph type="title"/>
          </p:nvPr>
        </p:nvSpPr>
        <p:spPr>
          <a:xfrm>
            <a:off x="3541488" y="365126"/>
            <a:ext cx="7812312" cy="943072"/>
          </a:xfrm>
        </p:spPr>
        <p:txBody>
          <a:bodyPr>
            <a:normAutofit/>
          </a:bodyPr>
          <a:lstStyle/>
          <a:p>
            <a:r>
              <a:rPr lang="fr-FR" sz="3600" b="1" dirty="0"/>
              <a:t>       Portail famille </a:t>
            </a:r>
          </a:p>
        </p:txBody>
      </p:sp>
      <p:sp>
        <p:nvSpPr>
          <p:cNvPr id="3" name="Espace réservé du contenu 2">
            <a:extLst>
              <a:ext uri="{FF2B5EF4-FFF2-40B4-BE49-F238E27FC236}">
                <a16:creationId xmlns:a16="http://schemas.microsoft.com/office/drawing/2014/main" id="{C38DAD44-B707-D4F5-A56E-0883B2A294A6}"/>
              </a:ext>
            </a:extLst>
          </p:cNvPr>
          <p:cNvSpPr>
            <a:spLocks noGrp="1"/>
          </p:cNvSpPr>
          <p:nvPr>
            <p:ph idx="1"/>
          </p:nvPr>
        </p:nvSpPr>
        <p:spPr>
          <a:xfrm>
            <a:off x="838200" y="1749425"/>
            <a:ext cx="10515600" cy="943072"/>
          </a:xfrm>
        </p:spPr>
        <p:txBody>
          <a:bodyPr/>
          <a:lstStyle/>
          <a:p>
            <a:pPr marL="0" indent="0">
              <a:buNone/>
            </a:pPr>
            <a:r>
              <a:rPr lang="fr-FR" sz="4000" b="1" u="sng" dirty="0"/>
              <a:t>Fonctionnement : </a:t>
            </a:r>
          </a:p>
        </p:txBody>
      </p:sp>
      <p:pic>
        <p:nvPicPr>
          <p:cNvPr id="4" name="Image 3">
            <a:extLst>
              <a:ext uri="{FF2B5EF4-FFF2-40B4-BE49-F238E27FC236}">
                <a16:creationId xmlns:a16="http://schemas.microsoft.com/office/drawing/2014/main" id="{0E39E6A7-C511-3F81-ED36-FE6A20E8E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24" y="218464"/>
            <a:ext cx="3081936" cy="943072"/>
          </a:xfrm>
          <a:prstGeom prst="rect">
            <a:avLst/>
          </a:prstGeom>
        </p:spPr>
      </p:pic>
      <p:pic>
        <p:nvPicPr>
          <p:cNvPr id="5" name="Image 4">
            <a:extLst>
              <a:ext uri="{FF2B5EF4-FFF2-40B4-BE49-F238E27FC236}">
                <a16:creationId xmlns:a16="http://schemas.microsoft.com/office/drawing/2014/main" id="{B837F2B6-1613-0C14-EEA7-F7A8AD61E97C}"/>
              </a:ext>
            </a:extLst>
          </p:cNvPr>
          <p:cNvPicPr>
            <a:picLocks noChangeAspect="1"/>
          </p:cNvPicPr>
          <p:nvPr/>
        </p:nvPicPr>
        <p:blipFill>
          <a:blip r:embed="rId3"/>
          <a:stretch>
            <a:fillRect/>
          </a:stretch>
        </p:blipFill>
        <p:spPr>
          <a:xfrm>
            <a:off x="6877579" y="495756"/>
            <a:ext cx="2368272" cy="796410"/>
          </a:xfrm>
          <a:prstGeom prst="rect">
            <a:avLst/>
          </a:prstGeom>
        </p:spPr>
      </p:pic>
      <p:sp>
        <p:nvSpPr>
          <p:cNvPr id="6" name="ZoneTexte 5">
            <a:extLst>
              <a:ext uri="{FF2B5EF4-FFF2-40B4-BE49-F238E27FC236}">
                <a16:creationId xmlns:a16="http://schemas.microsoft.com/office/drawing/2014/main" id="{89CD496D-5243-9385-7028-48526C2B240F}"/>
              </a:ext>
            </a:extLst>
          </p:cNvPr>
          <p:cNvSpPr txBox="1"/>
          <p:nvPr/>
        </p:nvSpPr>
        <p:spPr>
          <a:xfrm>
            <a:off x="328924" y="2590800"/>
            <a:ext cx="11729726" cy="2693045"/>
          </a:xfrm>
          <a:prstGeom prst="rect">
            <a:avLst/>
          </a:prstGeom>
          <a:noFill/>
        </p:spPr>
        <p:txBody>
          <a:bodyPr wrap="square" rtlCol="0">
            <a:spAutoFit/>
          </a:bodyPr>
          <a:lstStyle/>
          <a:p>
            <a:r>
              <a:rPr lang="fr-FR" sz="3200" i="1" dirty="0">
                <a:effectLst>
                  <a:outerShdw blurRad="38100" dist="38100" dir="2700000" algn="tl">
                    <a:srgbClr val="000000">
                      <a:alpha val="43137"/>
                    </a:srgbClr>
                  </a:outerShdw>
                </a:effectLst>
              </a:rPr>
              <a:t>Grace à votre compte Cityviz, vous pourrez :</a:t>
            </a:r>
          </a:p>
          <a:p>
            <a:endParaRPr lang="fr-FR" sz="900" dirty="0"/>
          </a:p>
          <a:p>
            <a:r>
              <a:rPr lang="fr-FR" sz="3200" dirty="0"/>
              <a:t>  - Inscrire votre enfant aux activités périscolaires </a:t>
            </a:r>
            <a:r>
              <a:rPr lang="fr-FR" sz="2400" dirty="0"/>
              <a:t>(cantine, garderies,  </a:t>
            </a:r>
            <a:r>
              <a:rPr lang="fr-FR" sz="2400" dirty="0" err="1"/>
              <a:t>etc</a:t>
            </a:r>
            <a:r>
              <a:rPr lang="fr-FR" sz="2400" dirty="0"/>
              <a:t> …),</a:t>
            </a:r>
          </a:p>
          <a:p>
            <a:r>
              <a:rPr lang="fr-FR" sz="3200" dirty="0"/>
              <a:t>  - Modifier une inscription déjà faite,</a:t>
            </a:r>
          </a:p>
          <a:p>
            <a:r>
              <a:rPr lang="fr-FR" sz="3200" dirty="0"/>
              <a:t>  - Vous tenir informé des actualités de votre commune autour de l’enfance.</a:t>
            </a:r>
          </a:p>
        </p:txBody>
      </p:sp>
    </p:spTree>
    <p:extLst>
      <p:ext uri="{BB962C8B-B14F-4D97-AF65-F5344CB8AC3E}">
        <p14:creationId xmlns:p14="http://schemas.microsoft.com/office/powerpoint/2010/main" val="202716813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406</TotalTime>
  <Words>792</Words>
  <Application>Microsoft Office PowerPoint</Application>
  <PresentationFormat>Grand écran</PresentationFormat>
  <Paragraphs>118</Paragraphs>
  <Slides>21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21</vt:i4>
      </vt:variant>
    </vt:vector>
  </HeadingPairs>
  <TitlesOfParts>
    <vt:vector size="25" baseType="lpstr">
      <vt:lpstr>Arial</vt:lpstr>
      <vt:lpstr>Calibri</vt:lpstr>
      <vt:lpstr>Calibri Light</vt:lpstr>
      <vt:lpstr>Thème Office</vt:lpstr>
      <vt:lpstr> </vt:lpstr>
      <vt:lpstr>       Portail famille </vt:lpstr>
      <vt:lpstr>       Portail famille </vt:lpstr>
      <vt:lpstr>       Portail famille </vt:lpstr>
      <vt:lpstr>       Portail famille </vt:lpstr>
      <vt:lpstr>       Portail famille </vt:lpstr>
      <vt:lpstr>       Portail famille </vt:lpstr>
      <vt:lpstr>       Portail famille </vt:lpstr>
      <vt:lpstr>       Portail famille </vt:lpstr>
      <vt:lpstr>       Portail famille </vt:lpstr>
      <vt:lpstr>       Portail famille </vt:lpstr>
      <vt:lpstr>       Portail famille </vt:lpstr>
      <vt:lpstr>       Portail famille </vt:lpstr>
      <vt:lpstr>       Portail famille </vt:lpstr>
      <vt:lpstr>       Portail famille </vt:lpstr>
      <vt:lpstr>       Portail famille </vt:lpstr>
      <vt:lpstr>       Portail famille </vt:lpstr>
      <vt:lpstr>       Portail famille </vt:lpstr>
      <vt:lpstr>       Portail famille </vt:lpstr>
      <vt:lpstr>       Portail famille </vt:lpstr>
      <vt:lpstr>       Portail famille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Joel Dron</dc:creator>
  <cp:lastModifiedBy>Joël DRON</cp:lastModifiedBy>
  <cp:revision>40</cp:revision>
  <dcterms:created xsi:type="dcterms:W3CDTF">2025-06-05T20:54:46Z</dcterms:created>
  <dcterms:modified xsi:type="dcterms:W3CDTF">2025-07-08T06:50:05Z</dcterms:modified>
</cp:coreProperties>
</file>