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60" r:id="rId5"/>
    <p:sldId id="268" r:id="rId6"/>
    <p:sldId id="263" r:id="rId7"/>
    <p:sldId id="275" r:id="rId8"/>
    <p:sldId id="276" r:id="rId9"/>
    <p:sldId id="277" r:id="rId10"/>
    <p:sldId id="278" r:id="rId11"/>
    <p:sldId id="279" r:id="rId12"/>
    <p:sldId id="269" r:id="rId13"/>
    <p:sldId id="264" r:id="rId14"/>
    <p:sldId id="266" r:id="rId15"/>
    <p:sldId id="267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2DF"/>
    <a:srgbClr val="FEFEFE"/>
    <a:srgbClr val="FDC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CBEC88F-30E6-4169-8962-139E5EDF2F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181020C-8AFC-4D85-90ED-15CFB2EC49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4D015-6E11-44B6-9FD8-EA68EBABD078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0E336A-3283-44F1-A56B-9F681635D0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81394E-3D2F-438C-A9F3-7A34A3795E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401FA-75B2-436B-9E25-60D75244D4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711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A6F89-BC7F-420E-8DA1-BDC1B8964EC9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01C4F-AFD6-47DE-BE53-D4C1D617A6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591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59358"/>
            <a:ext cx="12192000" cy="2986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50057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FC90-6100-4A9B-A6BB-3B61DFF69E5C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0C93-EBB1-42E0-ABD2-AEC715F75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684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FC90-6100-4A9B-A6BB-3B61DFF69E5C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0C93-EBB1-42E0-ABD2-AEC715F75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3612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FC90-6100-4A9B-A6BB-3B61DFF69E5C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0C93-EBB1-42E0-ABD2-AEC715F75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44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053641"/>
            <a:ext cx="1005840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FC90-6100-4A9B-A6BB-3B61DFF69E5C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0C93-EBB1-42E0-ABD2-AEC715F75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801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556882"/>
            <a:ext cx="12188825" cy="3011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51720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FC90-6100-4A9B-A6BB-3B61DFF69E5C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0C93-EBB1-42E0-ABD2-AEC715F75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228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FC90-6100-4A9B-A6BB-3B61DFF69E5C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0C93-EBB1-42E0-ABD2-AEC715F75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899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FC90-6100-4A9B-A6BB-3B61DFF69E5C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0C93-EBB1-42E0-ABD2-AEC715F75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696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FC90-6100-4A9B-A6BB-3B61DFF69E5C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0C93-EBB1-42E0-ABD2-AEC715F75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47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FC90-6100-4A9B-A6BB-3B61DFF69E5C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0C93-EBB1-42E0-ABD2-AEC715F75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035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58FFC90-6100-4A9B-A6BB-3B61DFF69E5C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720C93-EBB1-42E0-ABD2-AEC715F75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3255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FC90-6100-4A9B-A6BB-3B61DFF69E5C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0C93-EBB1-42E0-ABD2-AEC715F75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510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58FFC90-6100-4A9B-A6BB-3B61DFF69E5C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4720C93-EBB1-42E0-ABD2-AEC715F7520B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33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62FA1C-8485-4296-BD91-DB6246C78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2068496"/>
            <a:ext cx="10058400" cy="2256615"/>
          </a:xfrm>
        </p:spPr>
        <p:txBody>
          <a:bodyPr/>
          <a:lstStyle/>
          <a:p>
            <a:pPr algn="ctr"/>
            <a:r>
              <a:rPr lang="fr-FR" dirty="0">
                <a:latin typeface="Arial Nova Light" panose="020B0304020202020204" pitchFamily="34" charset="0"/>
              </a:rPr>
              <a:t>Conseil Municipal </a:t>
            </a:r>
            <a:br>
              <a:rPr lang="fr-FR" dirty="0">
                <a:latin typeface="Arial Nova Light" panose="020B0304020202020204" pitchFamily="34" charset="0"/>
              </a:rPr>
            </a:br>
            <a:r>
              <a:rPr lang="fr-FR" dirty="0">
                <a:latin typeface="Arial Nova Light" panose="020B0304020202020204" pitchFamily="34" charset="0"/>
              </a:rPr>
              <a:t>du 22 novembre 2021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D9F3B6-3E1A-41B3-82C1-747C3B95A1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EC4BE1-6F06-4F36-8966-E63B68481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07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415B0-67D4-426F-B131-FBF86B72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345" y="879510"/>
            <a:ext cx="8649855" cy="669024"/>
          </a:xfrm>
        </p:spPr>
        <p:txBody>
          <a:bodyPr>
            <a:noAutofit/>
          </a:bodyPr>
          <a:lstStyle/>
          <a:p>
            <a:r>
              <a:rPr lang="fr-FR" sz="2400" kern="1600" dirty="0">
                <a:effectLst/>
                <a:latin typeface="Arial Nova Light" panose="020B0304020202020204" pitchFamily="34" charset="0"/>
                <a:cs typeface="Times New Roman" panose="02020603050405020304" pitchFamily="18" charset="0"/>
              </a:rPr>
              <a:t>Point n°02 : 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Rétrocession : Transfert amiable des voies et réseaux du Lotissement les jardins du Madon par l’ASL Les Jardins du Madon à titre gratuit (</a:t>
            </a:r>
            <a:r>
              <a:rPr lang="fr-FR" sz="2400" dirty="0">
                <a:solidFill>
                  <a:srgbClr val="4472C4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Délibération n° 2021-64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b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400" b="1" kern="16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74F35F-7E2D-4EB9-BFFB-E51284A4B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6C936E-8AC4-4426-9AB3-8A5045A17C9B}"/>
              </a:ext>
            </a:extLst>
          </p:cNvPr>
          <p:cNvSpPr/>
          <p:nvPr/>
        </p:nvSpPr>
        <p:spPr>
          <a:xfrm>
            <a:off x="994299" y="1544715"/>
            <a:ext cx="10377996" cy="497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F58C5D93-B940-486A-AC9F-E47F8D070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49" y="1725747"/>
            <a:ext cx="5363633" cy="4022725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B4DE31-459D-4FC2-B313-0D5EF4232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907" y="1725747"/>
            <a:ext cx="301704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21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415B0-67D4-426F-B131-FBF86B72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345" y="879510"/>
            <a:ext cx="8649855" cy="669024"/>
          </a:xfrm>
        </p:spPr>
        <p:txBody>
          <a:bodyPr>
            <a:noAutofit/>
          </a:bodyPr>
          <a:lstStyle/>
          <a:p>
            <a:r>
              <a:rPr lang="fr-FR" sz="2400" kern="1600" dirty="0">
                <a:effectLst/>
                <a:latin typeface="Arial Nova Light" panose="020B0304020202020204" pitchFamily="34" charset="0"/>
                <a:cs typeface="Times New Roman" panose="02020603050405020304" pitchFamily="18" charset="0"/>
              </a:rPr>
              <a:t>Point n°02 : 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Rétrocession : Transfert amiable des voies et réseaux du Lotissement les jardins du Madon par l’ASL Les Jardins du Madon à titre gratuit (</a:t>
            </a:r>
            <a:r>
              <a:rPr lang="fr-FR" sz="2400" dirty="0">
                <a:solidFill>
                  <a:srgbClr val="4472C4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Délibération n° 2021-64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b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400" b="1" kern="16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74F35F-7E2D-4EB9-BFFB-E51284A4B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6C936E-8AC4-4426-9AB3-8A5045A17C9B}"/>
              </a:ext>
            </a:extLst>
          </p:cNvPr>
          <p:cNvSpPr/>
          <p:nvPr/>
        </p:nvSpPr>
        <p:spPr>
          <a:xfrm>
            <a:off x="994299" y="1544715"/>
            <a:ext cx="10377996" cy="497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C73E28BA-26CE-4E42-9287-2DFE22755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08" y="1671540"/>
            <a:ext cx="3017043" cy="4022725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A3DE3C9-A265-4CB8-BF0F-79DC44D6C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801" y="1671539"/>
            <a:ext cx="3017044" cy="40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75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415B0-67D4-426F-B131-FBF86B72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345" y="879510"/>
            <a:ext cx="8649855" cy="669024"/>
          </a:xfrm>
        </p:spPr>
        <p:txBody>
          <a:bodyPr>
            <a:noAutofit/>
          </a:bodyPr>
          <a:lstStyle/>
          <a:p>
            <a:r>
              <a:rPr lang="fr-FR" sz="2400" b="1" kern="1600" dirty="0">
                <a:effectLst/>
                <a:latin typeface="Arial Nova Light" panose="020B0304020202020204" pitchFamily="34" charset="0"/>
                <a:cs typeface="Times New Roman" panose="02020603050405020304" pitchFamily="18" charset="0"/>
              </a:rPr>
              <a:t>Point n°02 : 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Rétrocession  Transfert amiable des voies et réseaux du Lotissement les jardins du Madon par l’ASL Les Jardins du Madon à titre gratuit (</a:t>
            </a:r>
            <a:r>
              <a:rPr lang="fr-FR" sz="2400" dirty="0">
                <a:solidFill>
                  <a:srgbClr val="4472C4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Délibération n° 2021-64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b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400" b="1" kern="16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74F35F-7E2D-4EB9-BFFB-E51284A4B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6C936E-8AC4-4426-9AB3-8A5045A17C9B}"/>
              </a:ext>
            </a:extLst>
          </p:cNvPr>
          <p:cNvSpPr/>
          <p:nvPr/>
        </p:nvSpPr>
        <p:spPr>
          <a:xfrm>
            <a:off x="994299" y="1544715"/>
            <a:ext cx="10377996" cy="497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5204AB38-ECCD-4D6B-88A3-4C04F71E9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16618"/>
          <a:stretch/>
        </p:blipFill>
        <p:spPr>
          <a:xfrm>
            <a:off x="1741564" y="1633491"/>
            <a:ext cx="8708872" cy="4660777"/>
          </a:xfrm>
        </p:spPr>
      </p:pic>
    </p:spTree>
    <p:extLst>
      <p:ext uri="{BB962C8B-B14F-4D97-AF65-F5344CB8AC3E}">
        <p14:creationId xmlns:p14="http://schemas.microsoft.com/office/powerpoint/2010/main" val="824582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060EF2-DE9D-4C93-A447-16E2EFCBAAED}"/>
              </a:ext>
            </a:extLst>
          </p:cNvPr>
          <p:cNvSpPr/>
          <p:nvPr/>
        </p:nvSpPr>
        <p:spPr>
          <a:xfrm>
            <a:off x="994299" y="1544715"/>
            <a:ext cx="10377996" cy="497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9415B0-67D4-426F-B131-FBF86B72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72" y="581790"/>
            <a:ext cx="8560262" cy="924560"/>
          </a:xfrm>
        </p:spPr>
        <p:txBody>
          <a:bodyPr>
            <a:noAutofit/>
          </a:bodyPr>
          <a:lstStyle/>
          <a:p>
            <a:pPr algn="just">
              <a:spcBef>
                <a:spcPts val="2400"/>
              </a:spcBef>
              <a:spcAft>
                <a:spcPts val="1200"/>
              </a:spcAft>
            </a:pPr>
            <a:r>
              <a:rPr lang="fr-FR" sz="2400" kern="1600" dirty="0">
                <a:effectLst/>
                <a:latin typeface="Arial Nova Light" panose="020B0304020202020204" pitchFamily="34" charset="0"/>
                <a:cs typeface="Times New Roman" panose="02020603050405020304" pitchFamily="18" charset="0"/>
              </a:rPr>
              <a:t>Point n°03 : Mise à disposition à la Communauté de Communes Moselle et Madon des équipements relatifs à l’eau potable, aux eaux usées et pluviales du Lotissement Les jardins du Madon (</a:t>
            </a:r>
            <a:r>
              <a:rPr lang="fr-FR" sz="2400" kern="1600" dirty="0">
                <a:solidFill>
                  <a:schemeClr val="accent2"/>
                </a:solidFill>
                <a:effectLst/>
                <a:latin typeface="Arial Nova Light" panose="020B0304020202020204" pitchFamily="34" charset="0"/>
                <a:cs typeface="Times New Roman" panose="02020603050405020304" pitchFamily="18" charset="0"/>
              </a:rPr>
              <a:t>Délibération n° 2021-65</a:t>
            </a:r>
            <a:r>
              <a:rPr lang="fr-FR" sz="2400" kern="1600" dirty="0">
                <a:effectLst/>
                <a:latin typeface="Arial Nova Light" panose="020B0304020202020204" pitchFamily="34" charset="0"/>
                <a:cs typeface="Times New Roman" panose="02020603050405020304" pitchFamily="18" charset="0"/>
              </a:rPr>
              <a:t>).</a:t>
            </a:r>
            <a:endParaRPr lang="fr-FR" sz="2400" kern="16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12EDCB-844D-4D37-9C7E-5F9CC0B5A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807830-722E-4F03-8E72-5AB47578B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06" y="1617956"/>
            <a:ext cx="6541811" cy="462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16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019FC79-C8F3-46CB-913E-D7B4F7472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C18836A-2603-4B26-8DBE-E5C61C298597}"/>
              </a:ext>
            </a:extLst>
          </p:cNvPr>
          <p:cNvSpPr txBox="1">
            <a:spLocks/>
          </p:cNvSpPr>
          <p:nvPr/>
        </p:nvSpPr>
        <p:spPr>
          <a:xfrm>
            <a:off x="2503772" y="581790"/>
            <a:ext cx="8560262" cy="924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9580" algn="just"/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 n° 4 Adhésion à l’assurance santé MNT (</a:t>
            </a:r>
            <a:r>
              <a:rPr lang="fr-FR" sz="2400" dirty="0">
                <a:solidFill>
                  <a:srgbClr val="4472C4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Délibération n° 2021-66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218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019FC79-C8F3-46CB-913E-D7B4F7472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EEFAF84-1DAC-44AC-8B27-522A24C9CBDD}"/>
              </a:ext>
            </a:extLst>
          </p:cNvPr>
          <p:cNvSpPr txBox="1">
            <a:spLocks/>
          </p:cNvSpPr>
          <p:nvPr/>
        </p:nvSpPr>
        <p:spPr>
          <a:xfrm>
            <a:off x="2521527" y="280251"/>
            <a:ext cx="8560262" cy="924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9580" algn="just"/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 n° 5 : Modalités colis et repas des ainés - Contribution des accompagnants (</a:t>
            </a:r>
            <a:r>
              <a:rPr lang="fr-FR" sz="2400" dirty="0">
                <a:solidFill>
                  <a:srgbClr val="4472C4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Délibération n° 2021-67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/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1AB541-C4A6-4714-862F-287A95C6D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919" y="1204811"/>
            <a:ext cx="6282431" cy="471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61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019FC79-C8F3-46CB-913E-D7B4F7472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EEFAF84-1DAC-44AC-8B27-522A24C9CBDD}"/>
              </a:ext>
            </a:extLst>
          </p:cNvPr>
          <p:cNvSpPr txBox="1">
            <a:spLocks/>
          </p:cNvSpPr>
          <p:nvPr/>
        </p:nvSpPr>
        <p:spPr>
          <a:xfrm>
            <a:off x="2574793" y="421049"/>
            <a:ext cx="8560262" cy="924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 n° 6 : Prix pour les lauréats des maisons décorées 2021 (</a:t>
            </a:r>
            <a:r>
              <a:rPr lang="fr-FR" sz="2400" dirty="0">
                <a:solidFill>
                  <a:srgbClr val="4472C4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Délibération n° 2021-68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/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F55198-8904-4B64-9E07-631C266FD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5508"/>
            <a:ext cx="12192000" cy="444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29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019FC79-C8F3-46CB-913E-D7B4F7472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EEFAF84-1DAC-44AC-8B27-522A24C9CBDD}"/>
              </a:ext>
            </a:extLst>
          </p:cNvPr>
          <p:cNvSpPr txBox="1">
            <a:spLocks/>
          </p:cNvSpPr>
          <p:nvPr/>
        </p:nvSpPr>
        <p:spPr>
          <a:xfrm>
            <a:off x="2574793" y="421049"/>
            <a:ext cx="8560262" cy="924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 n° 7 : Tarif des locations de la salle des fêtes (</a:t>
            </a:r>
            <a:r>
              <a:rPr lang="fr-FR" sz="2400" dirty="0">
                <a:solidFill>
                  <a:srgbClr val="4472C4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Délibération n° 2021-69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/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88B0A59-89FC-4AD8-B4DA-2EDB60B824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301171"/>
              </p:ext>
            </p:extLst>
          </p:nvPr>
        </p:nvGraphicFramePr>
        <p:xfrm>
          <a:off x="3629440" y="1238849"/>
          <a:ext cx="4791075" cy="1304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7443">
                  <a:extLst>
                    <a:ext uri="{9D8B030D-6E8A-4147-A177-3AD203B41FA5}">
                      <a16:colId xmlns:a16="http://schemas.microsoft.com/office/drawing/2014/main" val="1575427730"/>
                    </a:ext>
                  </a:extLst>
                </a:gridCol>
                <a:gridCol w="1824006">
                  <a:extLst>
                    <a:ext uri="{9D8B030D-6E8A-4147-A177-3AD203B41FA5}">
                      <a16:colId xmlns:a16="http://schemas.microsoft.com/office/drawing/2014/main" val="2686224659"/>
                    </a:ext>
                  </a:extLst>
                </a:gridCol>
                <a:gridCol w="2119626">
                  <a:extLst>
                    <a:ext uri="{9D8B030D-6E8A-4147-A177-3AD203B41FA5}">
                      <a16:colId xmlns:a16="http://schemas.microsoft.com/office/drawing/2014/main" val="3716562052"/>
                    </a:ext>
                  </a:extLst>
                </a:gridCol>
              </a:tblGrid>
              <a:tr h="424815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effectLst/>
                        </a:rPr>
                        <a:t>Week-ends </a:t>
                      </a:r>
                    </a:p>
                    <a:p>
                      <a:pPr algn="ctr"/>
                      <a:r>
                        <a:rPr lang="fr-FR" sz="1000" dirty="0">
                          <a:effectLst/>
                        </a:rPr>
                        <a:t>(du vendredi au lundi matin 8h30) </a:t>
                      </a:r>
                    </a:p>
                    <a:p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effectLst/>
                        </a:rPr>
                        <a:t>Journée (du lundi au jeudi) </a:t>
                      </a:r>
                    </a:p>
                    <a:p>
                      <a:pPr algn="ctr"/>
                      <a:r>
                        <a:rPr lang="fr-FR" sz="1000" dirty="0">
                          <a:effectLst/>
                        </a:rPr>
                        <a:t>hors week-end </a:t>
                      </a:r>
                    </a:p>
                    <a:p>
                      <a:pPr algn="ctr"/>
                      <a:r>
                        <a:rPr lang="fr-FR" sz="1000" dirty="0">
                          <a:effectLst/>
                        </a:rPr>
                        <a:t>Pendant les vacances scolaires 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833383759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effectLst/>
                        </a:rPr>
                        <a:t>Tarif</a:t>
                      </a:r>
                    </a:p>
                    <a:p>
                      <a:pPr algn="ctr"/>
                      <a:r>
                        <a:rPr lang="fr-FR" sz="1000" dirty="0">
                          <a:effectLst/>
                        </a:rPr>
                        <a:t>préférentiel</a:t>
                      </a:r>
                    </a:p>
                    <a:p>
                      <a:pPr algn="ctr"/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ct val="150000"/>
                        </a:lnSpc>
                      </a:pPr>
                      <a:r>
                        <a:rPr lang="fr-FR" sz="1000" dirty="0">
                          <a:effectLst/>
                        </a:rPr>
                        <a:t>300 euros</a:t>
                      </a:r>
                    </a:p>
                    <a:p>
                      <a:pPr algn="ctr"/>
                      <a:r>
                        <a:rPr lang="fr-FR" sz="1000" dirty="0">
                          <a:effectLst/>
                        </a:rPr>
                        <a:t>dont 90 € d’arrhes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effectLst/>
                        </a:rPr>
                        <a:t>100 euros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05453799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39250909-F2E4-4E48-B195-0BA966878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264126"/>
              </p:ext>
            </p:extLst>
          </p:nvPr>
        </p:nvGraphicFramePr>
        <p:xfrm>
          <a:off x="3700462" y="3419758"/>
          <a:ext cx="4791075" cy="1304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7443">
                  <a:extLst>
                    <a:ext uri="{9D8B030D-6E8A-4147-A177-3AD203B41FA5}">
                      <a16:colId xmlns:a16="http://schemas.microsoft.com/office/drawing/2014/main" val="1575427730"/>
                    </a:ext>
                  </a:extLst>
                </a:gridCol>
                <a:gridCol w="1824006">
                  <a:extLst>
                    <a:ext uri="{9D8B030D-6E8A-4147-A177-3AD203B41FA5}">
                      <a16:colId xmlns:a16="http://schemas.microsoft.com/office/drawing/2014/main" val="2686224659"/>
                    </a:ext>
                  </a:extLst>
                </a:gridCol>
                <a:gridCol w="2119626">
                  <a:extLst>
                    <a:ext uri="{9D8B030D-6E8A-4147-A177-3AD203B41FA5}">
                      <a16:colId xmlns:a16="http://schemas.microsoft.com/office/drawing/2014/main" val="3716562052"/>
                    </a:ext>
                  </a:extLst>
                </a:gridCol>
              </a:tblGrid>
              <a:tr h="424815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Week-ends </a:t>
                      </a:r>
                    </a:p>
                    <a:p>
                      <a:pPr algn="ctr"/>
                      <a:r>
                        <a:rPr lang="fr-FR" sz="1000">
                          <a:effectLst/>
                        </a:rPr>
                        <a:t>(du vendredi au lundi matin 8h30) </a:t>
                      </a:r>
                    </a:p>
                    <a:p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effectLst/>
                        </a:rPr>
                        <a:t>Journée (du lundi au jeudi) </a:t>
                      </a:r>
                    </a:p>
                    <a:p>
                      <a:pPr algn="ctr"/>
                      <a:r>
                        <a:rPr lang="fr-FR" sz="1000" dirty="0">
                          <a:effectLst/>
                        </a:rPr>
                        <a:t>hors week-end </a:t>
                      </a:r>
                    </a:p>
                    <a:p>
                      <a:pPr algn="ctr"/>
                      <a:r>
                        <a:rPr lang="fr-FR" sz="1000" dirty="0">
                          <a:effectLst/>
                        </a:rPr>
                        <a:t>Pendant les vacances scolaires 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833383759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effectLst/>
                        </a:rPr>
                        <a:t>Tarif</a:t>
                      </a:r>
                    </a:p>
                    <a:p>
                      <a:pPr algn="ctr"/>
                      <a:r>
                        <a:rPr lang="fr-FR" sz="1000" dirty="0">
                          <a:effectLst/>
                        </a:rPr>
                        <a:t>Normal</a:t>
                      </a:r>
                    </a:p>
                    <a:p>
                      <a:pPr algn="ctr"/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ct val="150000"/>
                        </a:lnSpc>
                      </a:pPr>
                      <a:r>
                        <a:rPr lang="fr-FR" sz="1000" dirty="0">
                          <a:effectLst/>
                        </a:rPr>
                        <a:t>650 euros</a:t>
                      </a:r>
                    </a:p>
                    <a:p>
                      <a:pPr algn="ctr"/>
                      <a:r>
                        <a:rPr lang="fr-FR" sz="1000" dirty="0">
                          <a:effectLst/>
                        </a:rPr>
                        <a:t>dont 195 € d’arrhes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effectLst/>
                        </a:rPr>
                        <a:t>200 euros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05453799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68CF9BCF-A078-4E70-82C0-BA2BD66458AE}"/>
              </a:ext>
            </a:extLst>
          </p:cNvPr>
          <p:cNvSpPr txBox="1"/>
          <p:nvPr/>
        </p:nvSpPr>
        <p:spPr>
          <a:xfrm>
            <a:off x="609599" y="2687373"/>
            <a:ext cx="10972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Le tarif préférentiel s’appliquera aux habitants de Bainville-Sur-Madon à raison d’une location par foyer et par an. </a:t>
            </a:r>
          </a:p>
          <a:p>
            <a:pPr algn="ctr"/>
            <a:r>
              <a:rPr lang="fr-FR" sz="1600" dirty="0"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Les locations complémentaires se feront au tarif normal.</a:t>
            </a:r>
            <a:endParaRPr lang="fr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758EC67-1516-4829-BAF1-F777601F1D02}"/>
              </a:ext>
            </a:extLst>
          </p:cNvPr>
          <p:cNvSpPr txBox="1"/>
          <p:nvPr/>
        </p:nvSpPr>
        <p:spPr>
          <a:xfrm>
            <a:off x="702815" y="5133889"/>
            <a:ext cx="10786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/>
            <a:r>
              <a:rPr lang="fr-FR" sz="1600" dirty="0"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Le montant de la caution à 500,00 euros</a:t>
            </a:r>
            <a:endParaRPr lang="fr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fr-FR" sz="1600" dirty="0"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Le montant des arrhes à 30 % du montant de la location encaissable immédiatement via un avis de somme à payer.</a:t>
            </a:r>
            <a:endParaRPr lang="fr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fr-FR" sz="1600" dirty="0"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Le solde sera encaissé à terme échu via un avis de somme à payer. </a:t>
            </a:r>
            <a:endParaRPr lang="fr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4112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019FC79-C8F3-46CB-913E-D7B4F7472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EEFAF84-1DAC-44AC-8B27-522A24C9CBDD}"/>
              </a:ext>
            </a:extLst>
          </p:cNvPr>
          <p:cNvSpPr txBox="1">
            <a:spLocks/>
          </p:cNvSpPr>
          <p:nvPr/>
        </p:nvSpPr>
        <p:spPr>
          <a:xfrm>
            <a:off x="2574793" y="421049"/>
            <a:ext cx="8560262" cy="924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 n° 8 : Tarif des locations des bancs et tables (</a:t>
            </a:r>
            <a:r>
              <a:rPr lang="fr-FR" sz="2400" dirty="0">
                <a:solidFill>
                  <a:srgbClr val="4472C4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Délibération n° 2021-70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/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836CB6F-91D3-477A-8205-0D47D0C9CF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" b="21097"/>
          <a:stretch/>
        </p:blipFill>
        <p:spPr>
          <a:xfrm>
            <a:off x="412344" y="3835153"/>
            <a:ext cx="3560879" cy="246444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75059AD-A83D-4C6E-9848-7D8C7453A3D9}"/>
              </a:ext>
            </a:extLst>
          </p:cNvPr>
          <p:cNvSpPr txBox="1"/>
          <p:nvPr/>
        </p:nvSpPr>
        <p:spPr>
          <a:xfrm>
            <a:off x="2192783" y="1545519"/>
            <a:ext cx="833586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/>
            <a:r>
              <a:rPr lang="fr-FR" sz="2400" dirty="0"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Proposition </a:t>
            </a:r>
          </a:p>
          <a:p>
            <a:pPr indent="450215" algn="ctr"/>
            <a:endParaRPr lang="fr-F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Arial Nova Light" panose="020B0304020202020204" pitchFamily="34" charset="0"/>
              <a:buChar char="-"/>
            </a:pPr>
            <a:r>
              <a:rPr lang="fr-FR" sz="2400" dirty="0">
                <a:effectLst/>
                <a:latin typeface="Arial Nova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Tarif à la journée : 5,00 euros (par lot : 1 table et 2 bancs)</a:t>
            </a:r>
            <a:endParaRPr lang="fr-F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 Nova Light" panose="020B0304020202020204" pitchFamily="34" charset="0"/>
              <a:buChar char="-"/>
            </a:pPr>
            <a:r>
              <a:rPr lang="fr-FR" sz="2400" dirty="0">
                <a:effectLst/>
                <a:latin typeface="Arial Nova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montant de la caution à 200 euros.</a:t>
            </a:r>
            <a:endParaRPr lang="fr-F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 Nova Light" panose="020B0304020202020204" pitchFamily="34" charset="0"/>
              <a:buChar char="-"/>
            </a:pPr>
            <a:r>
              <a:rPr lang="fr-FR" sz="2400" dirty="0">
                <a:effectLst/>
                <a:latin typeface="Arial Nova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montant du formait ménage (en cas de restitution du matériel non nettoyé) : 15,00 euros/ lot non nettoyé.</a:t>
            </a:r>
            <a:endParaRPr lang="fr-F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/>
            <a:r>
              <a:rPr lang="fr-FR" sz="2400" dirty="0"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 </a:t>
            </a:r>
            <a:endParaRPr lang="fr-F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3069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019FC79-C8F3-46CB-913E-D7B4F7472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EEFAF84-1DAC-44AC-8B27-522A24C9CBDD}"/>
              </a:ext>
            </a:extLst>
          </p:cNvPr>
          <p:cNvSpPr txBox="1">
            <a:spLocks/>
          </p:cNvSpPr>
          <p:nvPr/>
        </p:nvSpPr>
        <p:spPr>
          <a:xfrm>
            <a:off x="2574793" y="421049"/>
            <a:ext cx="8560262" cy="924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 n° 9 : Tarif de remplacements des équipements cassés ou manquants (</a:t>
            </a:r>
            <a:r>
              <a:rPr lang="fr-FR" sz="2400" dirty="0">
                <a:solidFill>
                  <a:srgbClr val="4472C4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Délibération n° 2021-71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/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8FEB5E9-4460-4F8B-B7A4-DB8DAF940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844800"/>
              </p:ext>
            </p:extLst>
          </p:nvPr>
        </p:nvGraphicFramePr>
        <p:xfrm>
          <a:off x="2681056" y="1345609"/>
          <a:ext cx="7643674" cy="4436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59302">
                  <a:extLst>
                    <a:ext uri="{9D8B030D-6E8A-4147-A177-3AD203B41FA5}">
                      <a16:colId xmlns:a16="http://schemas.microsoft.com/office/drawing/2014/main" val="3209793424"/>
                    </a:ext>
                  </a:extLst>
                </a:gridCol>
                <a:gridCol w="1842186">
                  <a:extLst>
                    <a:ext uri="{9D8B030D-6E8A-4147-A177-3AD203B41FA5}">
                      <a16:colId xmlns:a16="http://schemas.microsoft.com/office/drawing/2014/main" val="2457042413"/>
                    </a:ext>
                  </a:extLst>
                </a:gridCol>
                <a:gridCol w="1842186">
                  <a:extLst>
                    <a:ext uri="{9D8B030D-6E8A-4147-A177-3AD203B41FA5}">
                      <a16:colId xmlns:a16="http://schemas.microsoft.com/office/drawing/2014/main" val="2078450084"/>
                    </a:ext>
                  </a:extLst>
                </a:gridCol>
              </a:tblGrid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Ancien tarif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Tarif proposé 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4478324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Assiettes (creuses, plates, dessert)  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1 euro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4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6889105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 dirty="0">
                          <a:effectLst/>
                        </a:rPr>
                        <a:t>Verres (vin, eau, flûtes, jus de fruit)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1 euro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4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5416185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Tasses à café et soucoupes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1 euro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3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9027479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Cruches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2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8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0783737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Saladiers en verre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8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10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7129145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Plats en faïence ou en verre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8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10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3603227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Plats en inox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8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10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4728925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Coupes à glace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2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4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4889725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Ramequins	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2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4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5433361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Plaques à rôtir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50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50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5249615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Plateaux à débarrasser	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10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12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652485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Corbeilles à pain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2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4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3783904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Couverts (fourchettes, couteaux, cuillères)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50 centimes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3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4710047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2828782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Abattants de wc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 dirty="0">
                          <a:effectLst/>
                        </a:rPr>
                        <a:t>-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25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5479280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Table complète (plateau + pieds)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 dirty="0">
                          <a:effectLst/>
                        </a:rPr>
                        <a:t>-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100 euros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8157703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 dirty="0">
                          <a:effectLst/>
                        </a:rPr>
                        <a:t>Chaise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 dirty="0">
                          <a:effectLst/>
                        </a:rPr>
                        <a:t>-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 dirty="0">
                          <a:effectLst/>
                        </a:rPr>
                        <a:t>50 euros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407266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>
                          <a:effectLst/>
                        </a:rPr>
                        <a:t>Plaque de four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 dirty="0">
                          <a:effectLst/>
                        </a:rPr>
                        <a:t>-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 dirty="0">
                          <a:effectLst/>
                        </a:rPr>
                        <a:t>20 euros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0679825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 dirty="0">
                          <a:effectLst/>
                        </a:rPr>
                        <a:t>Panier de lave-vaisselle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 dirty="0">
                          <a:effectLst/>
                        </a:rPr>
                        <a:t>-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 dirty="0">
                          <a:effectLst/>
                        </a:rPr>
                        <a:t>20 euros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2479671"/>
                  </a:ext>
                </a:extLst>
              </a:tr>
              <a:tr h="21126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100" dirty="0">
                          <a:effectLst/>
                        </a:rPr>
                        <a:t>Chariot en inox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 dirty="0">
                          <a:effectLst/>
                        </a:rPr>
                        <a:t>-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1200"/>
                        </a:spcAft>
                      </a:pPr>
                      <a:r>
                        <a:rPr lang="fr-FR" sz="1100" dirty="0">
                          <a:effectLst/>
                        </a:rPr>
                        <a:t>200 euros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8776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413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0948EE-6536-4873-B8A2-39C274DE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594359"/>
            <a:ext cx="3814617" cy="2286000"/>
          </a:xfrm>
        </p:spPr>
        <p:txBody>
          <a:bodyPr/>
          <a:lstStyle/>
          <a:p>
            <a:r>
              <a:rPr lang="fr-FR" dirty="0">
                <a:latin typeface="Arial Nova Light" panose="020B0304020202020204" pitchFamily="34" charset="0"/>
              </a:rPr>
              <a:t>ORDRE DU JOUR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01C354-1462-4B10-B458-B1202F056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2405" y="136715"/>
            <a:ext cx="7581530" cy="6645825"/>
          </a:xfrm>
        </p:spPr>
        <p:txBody>
          <a:bodyPr>
            <a:normAutofit fontScale="85000" lnSpcReduction="20000"/>
          </a:bodyPr>
          <a:lstStyle/>
          <a:p>
            <a:pPr algn="just"/>
            <a:endParaRPr lang="fr-FR" dirty="0"/>
          </a:p>
          <a:p>
            <a:pPr algn="just"/>
            <a:r>
              <a:rPr lang="fr-FR" sz="2400" dirty="0">
                <a:latin typeface="Arial Nova Light" panose="020B0304020202020204" pitchFamily="34" charset="0"/>
              </a:rPr>
              <a:t>Préambule : Compte rendu du Conseil Municipal du 25 octobre 2021 et registre des délibérations </a:t>
            </a:r>
          </a:p>
          <a:p>
            <a:pPr algn="just"/>
            <a:r>
              <a:rPr lang="fr-FR" sz="2400" dirty="0">
                <a:latin typeface="Arial Nova Light" panose="020B0304020202020204" pitchFamily="34" charset="0"/>
              </a:rPr>
              <a:t>Point n°01 : Exercice du droit de préemption urbain selon déclaration d’intention d’aliéner DIA N° 595</a:t>
            </a:r>
          </a:p>
          <a:p>
            <a:pPr algn="just"/>
            <a:r>
              <a:rPr lang="fr-FR" sz="2400" dirty="0">
                <a:latin typeface="Arial Nova Light" panose="020B0304020202020204" pitchFamily="34" charset="0"/>
              </a:rPr>
              <a:t>Point n°02 : Rétrocession : Transfert amiable des voies et réseaux du Lotissement les jardins du Madon par l’ASL Les Jardins du Madon à titre gratuit </a:t>
            </a:r>
          </a:p>
          <a:p>
            <a:pPr algn="just"/>
            <a:r>
              <a:rPr lang="fr-FR" sz="2400" dirty="0">
                <a:latin typeface="Arial Nova Light" panose="020B0304020202020204" pitchFamily="34" charset="0"/>
              </a:rPr>
              <a:t>Point n° 03 : Mise à disposition à la Communauté de Communes Moselle et Madon des équipements relatifs à l’eau potable, aux eaux usées et pluviales du Lotissement Les jardins du Madon </a:t>
            </a:r>
          </a:p>
          <a:p>
            <a:pPr algn="just"/>
            <a:r>
              <a:rPr lang="fr-FR" sz="2400" dirty="0">
                <a:latin typeface="Arial Nova Light" panose="020B0304020202020204" pitchFamily="34" charset="0"/>
              </a:rPr>
              <a:t>Point n° 04 : Adhésion à l’assurance santé MNT </a:t>
            </a:r>
          </a:p>
          <a:p>
            <a:pPr algn="just"/>
            <a:r>
              <a:rPr lang="fr-FR" sz="2400" dirty="0">
                <a:latin typeface="Arial Nova Light" panose="020B0304020202020204" pitchFamily="34" charset="0"/>
              </a:rPr>
              <a:t>Point n° 5 : Modalités colis et repas des ainés - Contribution des accompagnants </a:t>
            </a:r>
          </a:p>
          <a:p>
            <a:pPr algn="just"/>
            <a:r>
              <a:rPr lang="fr-FR" sz="2400" dirty="0">
                <a:latin typeface="Arial Nova Light" panose="020B0304020202020204" pitchFamily="34" charset="0"/>
              </a:rPr>
              <a:t>Point n° 6 : Prix pour les lauréats des maisons décorées 2021</a:t>
            </a:r>
          </a:p>
          <a:p>
            <a:pPr algn="just"/>
            <a:r>
              <a:rPr lang="fr-FR" sz="2400" dirty="0">
                <a:latin typeface="Arial Nova Light" panose="020B0304020202020204" pitchFamily="34" charset="0"/>
              </a:rPr>
              <a:t>Point n° 7 : Tarif des Locations de la salle des fêtes</a:t>
            </a:r>
          </a:p>
          <a:p>
            <a:pPr algn="just"/>
            <a:r>
              <a:rPr lang="fr-FR" sz="2400" dirty="0">
                <a:latin typeface="Arial Nova Light" panose="020B0304020202020204" pitchFamily="34" charset="0"/>
              </a:rPr>
              <a:t>Point n° 8 : Tarif de locations des bancs et tables</a:t>
            </a:r>
          </a:p>
          <a:p>
            <a:pPr algn="just"/>
            <a:r>
              <a:rPr lang="fr-FR" sz="2400" dirty="0">
                <a:latin typeface="Arial Nova Light" panose="020B0304020202020204" pitchFamily="34" charset="0"/>
              </a:rPr>
              <a:t>Point n° 9 : Tarif de remplacements des équipements cassés ou manquants</a:t>
            </a:r>
          </a:p>
          <a:p>
            <a:pPr algn="just"/>
            <a:r>
              <a:rPr lang="fr-FR" sz="2400" dirty="0">
                <a:latin typeface="Arial Nova Light" panose="020B0304020202020204" pitchFamily="34" charset="0"/>
              </a:rPr>
              <a:t>Questions diverses 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0F9E29A-23B8-4461-B1CE-1543AA4A2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01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019FC79-C8F3-46CB-913E-D7B4F7472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EEFAF84-1DAC-44AC-8B27-522A24C9CBDD}"/>
              </a:ext>
            </a:extLst>
          </p:cNvPr>
          <p:cNvSpPr txBox="1">
            <a:spLocks/>
          </p:cNvSpPr>
          <p:nvPr/>
        </p:nvSpPr>
        <p:spPr>
          <a:xfrm>
            <a:off x="2574793" y="421049"/>
            <a:ext cx="8560262" cy="924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 et info diverses.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/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972576-6171-402B-88BD-30458B20F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89" y="1140268"/>
            <a:ext cx="2332169" cy="2118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2255707-F590-48C3-9FD8-B184BD9375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37" r="17989"/>
          <a:stretch/>
        </p:blipFill>
        <p:spPr>
          <a:xfrm>
            <a:off x="904489" y="3756078"/>
            <a:ext cx="2332169" cy="2118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B6991AA-921D-4C4F-8146-82BDD113219E}"/>
              </a:ext>
            </a:extLst>
          </p:cNvPr>
          <p:cNvSpPr txBox="1"/>
          <p:nvPr/>
        </p:nvSpPr>
        <p:spPr>
          <a:xfrm>
            <a:off x="3334305" y="1140268"/>
            <a:ext cx="233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 Nova Light" panose="020B0304020202020204" pitchFamily="34" charset="0"/>
              </a:rPr>
              <a:t>Bilan des brioches de l’amitié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43838F7-E60F-4AEF-B3C2-FA49FE8B1C19}"/>
              </a:ext>
            </a:extLst>
          </p:cNvPr>
          <p:cNvSpPr txBox="1"/>
          <p:nvPr/>
        </p:nvSpPr>
        <p:spPr>
          <a:xfrm>
            <a:off x="2927606" y="3712513"/>
            <a:ext cx="2332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 Nova Light" panose="020B0304020202020204" pitchFamily="34" charset="0"/>
              </a:rPr>
              <a:t>Affouages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274CCB-1684-405B-8B48-74AE1C1DD9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46"/>
          <a:stretch/>
        </p:blipFill>
        <p:spPr>
          <a:xfrm>
            <a:off x="7471769" y="71231"/>
            <a:ext cx="4290875" cy="622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7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530DC-B83F-4739-A585-E48348C87BC2}"/>
              </a:ext>
            </a:extLst>
          </p:cNvPr>
          <p:cNvSpPr/>
          <p:nvPr/>
        </p:nvSpPr>
        <p:spPr>
          <a:xfrm>
            <a:off x="994299" y="1544715"/>
            <a:ext cx="10377996" cy="497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9415B0-67D4-426F-B131-FBF86B72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419" y="-445128"/>
            <a:ext cx="9049789" cy="1450757"/>
          </a:xfrm>
        </p:spPr>
        <p:txBody>
          <a:bodyPr>
            <a:noAutofit/>
          </a:bodyPr>
          <a:lstStyle/>
          <a:p>
            <a:r>
              <a:rPr lang="fr-FR" sz="2400" dirty="0">
                <a:latin typeface="Arial Nova Light" panose="020B0304020202020204" pitchFamily="34" charset="0"/>
              </a:rPr>
              <a:t>Préambule : Compte rendu du Conseil Municipal du 25 octobre 2021 et registre des délibérations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5618DC-8BCD-4AA6-825D-E05842BF4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F34366D-F8D9-4432-8F7B-FB16236CF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96" y="1068757"/>
            <a:ext cx="3732173" cy="5278778"/>
          </a:xfrm>
        </p:spPr>
      </p:pic>
    </p:spTree>
    <p:extLst>
      <p:ext uri="{BB962C8B-B14F-4D97-AF65-F5344CB8AC3E}">
        <p14:creationId xmlns:p14="http://schemas.microsoft.com/office/powerpoint/2010/main" val="955465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9F88D4-35DF-42D8-ACF0-21AEBF0F8346}"/>
              </a:ext>
            </a:extLst>
          </p:cNvPr>
          <p:cNvSpPr txBox="1">
            <a:spLocks/>
          </p:cNvSpPr>
          <p:nvPr/>
        </p:nvSpPr>
        <p:spPr>
          <a:xfrm>
            <a:off x="2604655" y="280251"/>
            <a:ext cx="9252952" cy="9385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2400" dirty="0">
                <a:latin typeface="Arial Nova Light" panose="020B0304020202020204" pitchFamily="34" charset="0"/>
              </a:rPr>
              <a:t>Point n°01 : Déclaration d’intention d’aliéner (délibération 2021-63</a:t>
            </a:r>
            <a:r>
              <a:rPr lang="fr-FR" sz="3200" dirty="0">
                <a:latin typeface="Arial Nova Light" panose="020B0304020202020204" pitchFamily="34" charset="0"/>
              </a:rPr>
              <a:t>).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5784A6-82B8-4561-B954-3ADF1C093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8F620BF-F6AE-4AFE-824B-8B31EF421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655" y="883329"/>
            <a:ext cx="8085221" cy="538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58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CFD66D6-6F6B-49FE-A49A-B23F1AEEA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484" y="0"/>
            <a:ext cx="4651793" cy="62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40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415B0-67D4-426F-B131-FBF86B72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345" y="879510"/>
            <a:ext cx="8649855" cy="669024"/>
          </a:xfrm>
        </p:spPr>
        <p:txBody>
          <a:bodyPr>
            <a:noAutofit/>
          </a:bodyPr>
          <a:lstStyle/>
          <a:p>
            <a:r>
              <a:rPr lang="fr-FR" sz="2400" kern="1600" dirty="0">
                <a:effectLst/>
                <a:latin typeface="Arial Nova Light" panose="020B0304020202020204" pitchFamily="34" charset="0"/>
                <a:cs typeface="Times New Roman" panose="02020603050405020304" pitchFamily="18" charset="0"/>
              </a:rPr>
              <a:t>Point n°02 : 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Rétrocession : Transfert amiable des voies et réseaux du Lotissement les jardins du Madon par l’ASL Les Jardins du Madon à titre gratuit (</a:t>
            </a:r>
            <a:r>
              <a:rPr lang="fr-FR" sz="2400" dirty="0">
                <a:solidFill>
                  <a:srgbClr val="4472C4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Délibération n° 2021-64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b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400" b="1" kern="16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74F35F-7E2D-4EB9-BFFB-E51284A4B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6C936E-8AC4-4426-9AB3-8A5045A17C9B}"/>
              </a:ext>
            </a:extLst>
          </p:cNvPr>
          <p:cNvSpPr/>
          <p:nvPr/>
        </p:nvSpPr>
        <p:spPr>
          <a:xfrm>
            <a:off x="994299" y="1544715"/>
            <a:ext cx="10377996" cy="497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46D4BBF-FC7E-4879-B6BE-F45992C4D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345" y="1312182"/>
            <a:ext cx="6890243" cy="4871300"/>
          </a:xfrm>
        </p:spPr>
      </p:pic>
    </p:spTree>
    <p:extLst>
      <p:ext uri="{BB962C8B-B14F-4D97-AF65-F5344CB8AC3E}">
        <p14:creationId xmlns:p14="http://schemas.microsoft.com/office/powerpoint/2010/main" val="40459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415B0-67D4-426F-B131-FBF86B72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345" y="879510"/>
            <a:ext cx="8649855" cy="669024"/>
          </a:xfrm>
        </p:spPr>
        <p:txBody>
          <a:bodyPr>
            <a:noAutofit/>
          </a:bodyPr>
          <a:lstStyle/>
          <a:p>
            <a:r>
              <a:rPr lang="fr-FR" sz="2400" kern="1600" dirty="0">
                <a:effectLst/>
                <a:latin typeface="Arial Nova Light" panose="020B0304020202020204" pitchFamily="34" charset="0"/>
                <a:cs typeface="Times New Roman" panose="02020603050405020304" pitchFamily="18" charset="0"/>
              </a:rPr>
              <a:t>Point n°02 : 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Rétrocession : Transfert amiable des voies et réseaux du Lotissement les jardins du Madon par l’ASL Les Jardins du Madon à titre gratuit (</a:t>
            </a:r>
            <a:r>
              <a:rPr lang="fr-FR" sz="2400" dirty="0">
                <a:solidFill>
                  <a:srgbClr val="4472C4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Délibération n° 2021-64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b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400" b="1" kern="16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74F35F-7E2D-4EB9-BFFB-E51284A4B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6C936E-8AC4-4426-9AB3-8A5045A17C9B}"/>
              </a:ext>
            </a:extLst>
          </p:cNvPr>
          <p:cNvSpPr/>
          <p:nvPr/>
        </p:nvSpPr>
        <p:spPr>
          <a:xfrm>
            <a:off x="994299" y="1544715"/>
            <a:ext cx="10377996" cy="497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72DAE7E2-6E41-4BFE-99F8-8C00D759A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3" y="1725752"/>
            <a:ext cx="3017043" cy="4022725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C465193-2944-4136-A843-F0504AAF4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10" y="1725752"/>
            <a:ext cx="3017043" cy="40227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EFF224-09C1-4C13-9A29-9D2925C19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347" y="1725752"/>
            <a:ext cx="3017043" cy="402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2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415B0-67D4-426F-B131-FBF86B72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345" y="879510"/>
            <a:ext cx="8649855" cy="669024"/>
          </a:xfrm>
        </p:spPr>
        <p:txBody>
          <a:bodyPr>
            <a:noAutofit/>
          </a:bodyPr>
          <a:lstStyle/>
          <a:p>
            <a:r>
              <a:rPr lang="fr-FR" sz="2400" kern="1600" dirty="0">
                <a:effectLst/>
                <a:latin typeface="Arial Nova Light" panose="020B0304020202020204" pitchFamily="34" charset="0"/>
                <a:cs typeface="Times New Roman" panose="02020603050405020304" pitchFamily="18" charset="0"/>
              </a:rPr>
              <a:t>Point n°02 : 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Rétrocession : Transfert amiable des voies et réseaux du Lotissement les jardins du Madon par l’ASL Les Jardins du Madon à titre gratuit (</a:t>
            </a:r>
            <a:r>
              <a:rPr lang="fr-FR" sz="2400" dirty="0">
                <a:solidFill>
                  <a:srgbClr val="4472C4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Délibération n° 2021-64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b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400" b="1" kern="16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74F35F-7E2D-4EB9-BFFB-E51284A4B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6C936E-8AC4-4426-9AB3-8A5045A17C9B}"/>
              </a:ext>
            </a:extLst>
          </p:cNvPr>
          <p:cNvSpPr/>
          <p:nvPr/>
        </p:nvSpPr>
        <p:spPr>
          <a:xfrm>
            <a:off x="994299" y="1544715"/>
            <a:ext cx="10377996" cy="497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DE499FF3-2FAA-4B37-8268-A029B1F44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3" y="1725751"/>
            <a:ext cx="3017043" cy="4022725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CFE2B8E-9285-4941-BC24-50BD91737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925" y="1725752"/>
            <a:ext cx="3017043" cy="40227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D1239B8-7C8B-4862-85A6-BA74E289C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252" y="1725751"/>
            <a:ext cx="3017043" cy="402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2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415B0-67D4-426F-B131-FBF86B72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345" y="879510"/>
            <a:ext cx="8649855" cy="669024"/>
          </a:xfrm>
        </p:spPr>
        <p:txBody>
          <a:bodyPr>
            <a:noAutofit/>
          </a:bodyPr>
          <a:lstStyle/>
          <a:p>
            <a:r>
              <a:rPr lang="fr-FR" sz="2400" kern="1600" dirty="0">
                <a:effectLst/>
                <a:latin typeface="Arial Nova Light" panose="020B0304020202020204" pitchFamily="34" charset="0"/>
                <a:cs typeface="Times New Roman" panose="02020603050405020304" pitchFamily="18" charset="0"/>
              </a:rPr>
              <a:t>Point n°02 : 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Rétrocession : Transfert amiable des voies et réseaux du Lotissement les jardins du Madon par l’ASL Les Jardins du Madon à titre gratuit (</a:t>
            </a:r>
            <a:r>
              <a:rPr lang="fr-FR" sz="2400" dirty="0">
                <a:solidFill>
                  <a:srgbClr val="4472C4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Délibération n° 2021-64</a:t>
            </a:r>
            <a:r>
              <a:rPr lang="fr-FR" sz="2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b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400" b="1" kern="16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74F35F-7E2D-4EB9-BFFB-E51284A4B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280251"/>
            <a:ext cx="1970843" cy="6030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6C936E-8AC4-4426-9AB3-8A5045A17C9B}"/>
              </a:ext>
            </a:extLst>
          </p:cNvPr>
          <p:cNvSpPr/>
          <p:nvPr/>
        </p:nvSpPr>
        <p:spPr>
          <a:xfrm>
            <a:off x="994299" y="1544715"/>
            <a:ext cx="10377996" cy="497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C4410947-A680-4C51-96FE-E6B44212F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8" y="1725750"/>
            <a:ext cx="3017043" cy="4022725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54C30BD-058F-4CEC-9CD6-4E22DA4DF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35" y="1725749"/>
            <a:ext cx="3017044" cy="402272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2AE72EA-69D3-44B6-B274-FD6F28CEE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251" y="1725748"/>
            <a:ext cx="301704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68589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étrospective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</TotalTime>
  <Words>969</Words>
  <Application>Microsoft Office PowerPoint</Application>
  <PresentationFormat>Grand écran</PresentationFormat>
  <Paragraphs>133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Arial</vt:lpstr>
      <vt:lpstr>Arial Nova Light</vt:lpstr>
      <vt:lpstr>Calibri</vt:lpstr>
      <vt:lpstr>Calibri Light</vt:lpstr>
      <vt:lpstr>Symbol</vt:lpstr>
      <vt:lpstr>Times New Roman</vt:lpstr>
      <vt:lpstr>Rétrospective</vt:lpstr>
      <vt:lpstr>Conseil Municipal  du 22 novembre 2021</vt:lpstr>
      <vt:lpstr>ORDRE DU JOUR</vt:lpstr>
      <vt:lpstr>Préambule : Compte rendu du Conseil Municipal du 25 octobre 2021 et registre des délibérations </vt:lpstr>
      <vt:lpstr>Présentation PowerPoint</vt:lpstr>
      <vt:lpstr>Présentation PowerPoint</vt:lpstr>
      <vt:lpstr>Point n°02 : Rétrocession : Transfert amiable des voies et réseaux du Lotissement les jardins du Madon par l’ASL Les Jardins du Madon à titre gratuit (Délibération n° 2021-64). </vt:lpstr>
      <vt:lpstr>Point n°02 : Rétrocession : Transfert amiable des voies et réseaux du Lotissement les jardins du Madon par l’ASL Les Jardins du Madon à titre gratuit (Délibération n° 2021-64). </vt:lpstr>
      <vt:lpstr>Point n°02 : Rétrocession : Transfert amiable des voies et réseaux du Lotissement les jardins du Madon par l’ASL Les Jardins du Madon à titre gratuit (Délibération n° 2021-64). </vt:lpstr>
      <vt:lpstr>Point n°02 : Rétrocession : Transfert amiable des voies et réseaux du Lotissement les jardins du Madon par l’ASL Les Jardins du Madon à titre gratuit (Délibération n° 2021-64). </vt:lpstr>
      <vt:lpstr>Point n°02 : Rétrocession : Transfert amiable des voies et réseaux du Lotissement les jardins du Madon par l’ASL Les Jardins du Madon à titre gratuit (Délibération n° 2021-64). </vt:lpstr>
      <vt:lpstr>Point n°02 : Rétrocession : Transfert amiable des voies et réseaux du Lotissement les jardins du Madon par l’ASL Les Jardins du Madon à titre gratuit (Délibération n° 2021-64). </vt:lpstr>
      <vt:lpstr>Point n°02 : Rétrocession  Transfert amiable des voies et réseaux du Lotissement les jardins du Madon par l’ASL Les Jardins du Madon à titre gratuit (Délibération n° 2021-64). </vt:lpstr>
      <vt:lpstr>Point n°03 : Mise à disposition à la Communauté de Communes Moselle et Madon des équipements relatifs à l’eau potable, aux eaux usées et pluviales du Lotissement Les jardins du Madon (Délibération n° 2021-65).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Conseil Municipal  du 25 octobre 2021</dc:title>
  <dc:creator>Stephanie</dc:creator>
  <cp:lastModifiedBy>Stephanie</cp:lastModifiedBy>
  <cp:revision>9</cp:revision>
  <dcterms:created xsi:type="dcterms:W3CDTF">2021-10-20T14:24:01Z</dcterms:created>
  <dcterms:modified xsi:type="dcterms:W3CDTF">2021-11-17T15:33:11Z</dcterms:modified>
</cp:coreProperties>
</file>